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8" r:id="rId2"/>
    <p:sldId id="765" r:id="rId3"/>
    <p:sldId id="762" r:id="rId4"/>
    <p:sldId id="766" r:id="rId5"/>
    <p:sldId id="764" r:id="rId6"/>
    <p:sldId id="763" r:id="rId7"/>
    <p:sldId id="740" r:id="rId8"/>
    <p:sldId id="742" r:id="rId9"/>
    <p:sldId id="771" r:id="rId10"/>
    <p:sldId id="772" r:id="rId11"/>
    <p:sldId id="773" r:id="rId12"/>
    <p:sldId id="767" r:id="rId13"/>
    <p:sldId id="756" r:id="rId14"/>
    <p:sldId id="768" r:id="rId15"/>
    <p:sldId id="774" r:id="rId16"/>
    <p:sldId id="758" r:id="rId17"/>
    <p:sldId id="769" r:id="rId18"/>
    <p:sldId id="770" r:id="rId19"/>
    <p:sldId id="738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9F"/>
    <a:srgbClr val="FFE393"/>
    <a:srgbClr val="FF9933"/>
    <a:srgbClr val="FFFF99"/>
    <a:srgbClr val="0033CC"/>
    <a:srgbClr val="66FF66"/>
    <a:srgbClr val="FF33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700" autoAdjust="0"/>
  </p:normalViewPr>
  <p:slideViewPr>
    <p:cSldViewPr snapToGrid="0">
      <p:cViewPr varScale="1">
        <p:scale>
          <a:sx n="55" d="100"/>
          <a:sy n="55" d="100"/>
        </p:scale>
        <p:origin x="127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063-1CBE-4C7A-B815-0002F5F490D4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6855-8B24-4052-929B-021F07BE6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67DE-49A7-443D-BCF0-4566DA094BB7}" type="datetimeFigureOut">
              <a:rPr lang="en-GB" smtClean="0"/>
              <a:pPr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722C-C92F-4A0B-800C-A3D71103E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/>
              <a:t>Уважаеми…………..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F722C-C92F-4A0B-800C-A3D71103E1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9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2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6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3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5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F722C-C92F-4A0B-800C-A3D71103E1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C1207-88DB-465D-9133-CD1E559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74B0C-C0C1-479C-BFCF-8B885499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12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3687148-6518-4E31-B535-904305F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</a:t>
            </a:r>
            <a:endParaRPr lang="x-none" dirty="0"/>
          </a:p>
          <a:p>
            <a:r>
              <a:rPr lang="bg-BG" dirty="0"/>
              <a:t>Некласифицирана информация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9CFC9-D9C8-4254-8864-B427D7D1C0E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645709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9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89E65D-FC69-434F-90CD-D996443F2489}"/>
              </a:ext>
            </a:extLst>
          </p:cNvPr>
          <p:cNvSpPr txBox="1"/>
          <p:nvPr/>
        </p:nvSpPr>
        <p:spPr>
          <a:xfrm>
            <a:off x="0" y="9620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НАЦИОНАЛЕН ВОЕНЕН УНИВЕРСИТЕТ „ВАСИЛ ЛЕВСКИ“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12" descr="1_Samo_Za_Videoto">
            <a:extLst>
              <a:ext uri="{FF2B5EF4-FFF2-40B4-BE49-F238E27FC236}">
                <a16:creationId xmlns:a16="http://schemas.microsoft.com/office/drawing/2014/main" id="{23C2CAF0-7424-49FE-A8ED-D22BA4CD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1485273"/>
            <a:ext cx="4615131" cy="3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41D12-E561-49A4-8D12-BB5172E9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7" y="1485272"/>
            <a:ext cx="4615131" cy="3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0403D8-A63F-496A-87AB-BC443E3D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C2FFC26-7515-4554-8849-14718E53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107986-9639-708B-D6DA-E90F4FCB8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2" y="1609579"/>
            <a:ext cx="2305675" cy="283775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940230" y="4962044"/>
            <a:ext cx="10311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НА ВЪОРЪЖЕНИТЕ СИЛИ В ОПЕРАЦИИ И МИСИИ ИЗВЪН ТЕРИТОРИЯТА НА СТРАНАТА</a:t>
            </a:r>
            <a:r>
              <a:rPr lang="bg-BG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47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0" y="1449100"/>
            <a:ext cx="4715174" cy="264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444240"/>
            <a:ext cx="4447437" cy="333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2" y="3351068"/>
            <a:ext cx="414930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64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503"/>
            <a:ext cx="4379541" cy="246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38" y="1540745"/>
            <a:ext cx="3199185" cy="2137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11" y="1540745"/>
            <a:ext cx="3894556" cy="292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1" y="4080027"/>
            <a:ext cx="3266209" cy="2177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5" y="4603335"/>
            <a:ext cx="2923309" cy="1654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75" y="3820968"/>
            <a:ext cx="4411402" cy="24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09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628642" y="908925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0" y="1362597"/>
            <a:ext cx="10658007" cy="49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848FBD2-D0FD-C736-664B-F93A8001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D972938-644E-419A-FFE6-9874D76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120A45A2-8CBB-5E18-28F8-03DCC348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183" y="1035322"/>
            <a:ext cx="971362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ТЕКУЩИ УЧАСТИЯ В ОПЕРАЦИИ И МИСИИ ИЗВЪН ТЕРИТОРИЯТА НА СТРАНАТА.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53400" y="1503808"/>
            <a:ext cx="3913681" cy="2956287"/>
            <a:chOff x="7600013" y="1507038"/>
            <a:chExt cx="4601980" cy="32636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0013" y="1507038"/>
              <a:ext cx="4591987" cy="23690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00013" y="3847337"/>
              <a:ext cx="4601980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dirty="0"/>
                <a:t>Войници на КФОР поставят бодлива тел пред кметството в град Звечан, Северно Косово, юни 2023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2720" y="1382695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sz="2400" b="1" kern="0" dirty="0">
                <a:solidFill>
                  <a:srgbClr val="7030A0"/>
                </a:solidFill>
              </a:rPr>
              <a:t>О</a:t>
            </a:r>
            <a:r>
              <a:rPr kumimoji="0" lang="bg-BG" alt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перации на НАТО: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2873" y="1428861"/>
            <a:ext cx="279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bg-BG" altLang="bg-BG" sz="2000" b="1" dirty="0">
                <a:solidFill>
                  <a:srgbClr val="FF3399"/>
                </a:solidFill>
              </a:rPr>
              <a:t> Косово (</a:t>
            </a:r>
            <a:r>
              <a:rPr lang="en-US" altLang="bg-BG" sz="2000" b="1" dirty="0">
                <a:solidFill>
                  <a:srgbClr val="FF3399"/>
                </a:solidFill>
              </a:rPr>
              <a:t>KFOR)</a:t>
            </a:r>
            <a:r>
              <a:rPr lang="bg-BG" altLang="bg-BG" sz="2000" b="1" dirty="0">
                <a:solidFill>
                  <a:srgbClr val="FF3399"/>
                </a:solidFill>
              </a:rPr>
              <a:t>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720" y="247038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Операции на Европейския съюз: 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66CCFF"/>
                </a:solidFill>
              </a:rPr>
              <a:t>Афганистан (</a:t>
            </a:r>
            <a:r>
              <a:rPr lang="en-US" altLang="bg-BG" sz="2400" b="1" dirty="0">
                <a:solidFill>
                  <a:srgbClr val="66CCFF"/>
                </a:solidFill>
              </a:rPr>
              <a:t>EUPOL)</a:t>
            </a:r>
            <a:r>
              <a:rPr lang="bg-BG" altLang="bg-BG" sz="2400" b="1" dirty="0">
                <a:solidFill>
                  <a:srgbClr val="66CCFF"/>
                </a:solidFill>
              </a:rPr>
              <a:t>;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Босна и Херцеговина;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B050"/>
                </a:solidFill>
              </a:rPr>
              <a:t>Грузия</a:t>
            </a:r>
            <a:r>
              <a:rPr lang="en-US" altLang="bg-BG" sz="2400" b="1" dirty="0">
                <a:solidFill>
                  <a:srgbClr val="00B050"/>
                </a:solidFill>
              </a:rPr>
              <a:t> (EUMM)</a:t>
            </a:r>
            <a:r>
              <a:rPr lang="bg-BG" altLang="bg-BG" sz="2400" b="1" dirty="0">
                <a:solidFill>
                  <a:srgbClr val="00B050"/>
                </a:solidFill>
              </a:rPr>
              <a:t>;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33CCFF"/>
                </a:solidFill>
              </a:rPr>
              <a:t>Мали</a:t>
            </a:r>
            <a:r>
              <a:rPr lang="en-US" altLang="bg-BG" sz="2400" b="1" dirty="0">
                <a:solidFill>
                  <a:srgbClr val="33CCFF"/>
                </a:solidFill>
              </a:rPr>
              <a:t> (EUTM);</a:t>
            </a:r>
            <a:endParaRPr lang="bg-BG" altLang="bg-BG" sz="2400" b="1" dirty="0">
              <a:solidFill>
                <a:srgbClr val="33CCFF"/>
              </a:solidFill>
            </a:endParaRP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99CC"/>
                </a:solidFill>
              </a:rPr>
              <a:t>Сомалия (</a:t>
            </a:r>
            <a:r>
              <a:rPr lang="en-US" altLang="bg-BG" sz="2400" b="1" dirty="0">
                <a:solidFill>
                  <a:srgbClr val="0099CC"/>
                </a:solidFill>
              </a:rPr>
              <a:t>EUNAVFOR</a:t>
            </a:r>
            <a:r>
              <a:rPr lang="bg-BG" altLang="bg-BG" sz="2400" b="1" dirty="0">
                <a:solidFill>
                  <a:srgbClr val="0099CC"/>
                </a:solidFill>
              </a:rPr>
              <a:t>).  </a:t>
            </a:r>
          </a:p>
          <a:p>
            <a:pPr>
              <a:buFont typeface="Arial" charset="0"/>
              <a:buChar char="•"/>
              <a:defRPr/>
            </a:pPr>
            <a:endParaRPr lang="bg-BG" altLang="bg-BG" sz="16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124" y="2911707"/>
            <a:ext cx="4442332" cy="33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военен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университет „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Васил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Левски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Некласифицирана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информация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220AF-99D2-4088-BF11-A2536404386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6" y="1336322"/>
            <a:ext cx="10658007" cy="4981675"/>
          </a:xfrm>
          <a:prstGeom prst="rect">
            <a:avLst/>
          </a:prstGeom>
        </p:spPr>
      </p:pic>
      <p:sp>
        <p:nvSpPr>
          <p:cNvPr id="6" name="Text Box 24">
            <a:extLst>
              <a:ext uri="{FF2B5EF4-FFF2-40B4-BE49-F238E27FC236}">
                <a16:creationId xmlns:a16="http://schemas.microsoft.com/office/drawing/2014/main" id="{120A45A2-8CBB-5E18-28F8-03DCC348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187" y="884901"/>
            <a:ext cx="971362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ТЕКУЩИ УЧАСТИЯ В ОПЕРАЦИИ И МИСИИ ИЗВЪН ТЕРИТОРИЯТА НА СТРАНАТА.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3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военен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университет „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Васил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Левски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Некласифицирана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информация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220AF-99D2-4088-BF11-A2536404386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120A45A2-8CBB-5E18-28F8-03DCC348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187" y="884901"/>
            <a:ext cx="971362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ТЕКУЩИ УЧАСТИЯ В ОПЕРАЦИИ И МИСИИ ИЗВЪН ТЕРИТОРИЯТА НА СТРАНАТА.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142"/>
            <a:ext cx="3480360" cy="23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42" y="1358143"/>
            <a:ext cx="4097713" cy="307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37" y="1358143"/>
            <a:ext cx="4191030" cy="2798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17" y="3803161"/>
            <a:ext cx="3090863" cy="2320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02" y="4228594"/>
            <a:ext cx="3637395" cy="20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C1EA5B2-688D-9EDB-AE7F-6D2815B4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5" y="953333"/>
            <a:ext cx="10268262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ПЕРИОДИЧНИ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930" y="1353414"/>
            <a:ext cx="999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Оперативна група за черноморско сътрудничество (BLACKSEAFOR).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330" y="1701038"/>
            <a:ext cx="797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- Операция на НАТО в Средиземно море (OAE).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30" y="2089316"/>
            <a:ext cx="9506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- Многонационални мирни сили в Югоизточна Европа (ММСЮИЕ).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30" y="2436940"/>
            <a:ext cx="4083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6">
                    <a:lumMod val="75000"/>
                  </a:schemeClr>
                </a:solidFill>
              </a:rPr>
              <a:t>- Бойна група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HELBROC.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5" y="2510327"/>
            <a:ext cx="5098746" cy="3706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870065" y="4106201"/>
            <a:ext cx="1176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HELBROC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17" y="2898605"/>
            <a:ext cx="5246803" cy="33633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4125" y="3275064"/>
            <a:ext cx="1697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BLACKSEAFOR</a:t>
            </a:r>
          </a:p>
        </p:txBody>
      </p:sp>
    </p:spTree>
    <p:extLst>
      <p:ext uri="{BB962C8B-B14F-4D97-AF65-F5344CB8AC3E}">
        <p14:creationId xmlns:p14="http://schemas.microsoft.com/office/powerpoint/2010/main" val="47951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C1EA5B2-688D-9EDB-AE7F-6D2815B4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5" y="953333"/>
            <a:ext cx="10268262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ПЕРИОДИЧНИ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http://vp.mod.bg/img/mission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7" y="1503216"/>
            <a:ext cx="7414226" cy="437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599" y="5850203"/>
            <a:ext cx="728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Участие на Служба "Военна полиция" в операции и мисии зад граница </a:t>
            </a:r>
          </a:p>
        </p:txBody>
      </p:sp>
    </p:spTree>
    <p:extLst>
      <p:ext uri="{BB962C8B-B14F-4D97-AF65-F5344CB8AC3E}">
        <p14:creationId xmlns:p14="http://schemas.microsoft.com/office/powerpoint/2010/main" val="214075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1278955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/>
              <a:t>ЗАКЛЮЧЕНИЕ</a:t>
            </a:r>
            <a:br>
              <a:rPr lang="bg-BG" dirty="0"/>
            </a:br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850455"/>
            <a:ext cx="11970327" cy="4184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bg-BG" altLang="bg-BG" sz="3000" b="1" dirty="0"/>
              <a:t>		</a:t>
            </a:r>
            <a:r>
              <a:rPr lang="bg-BG" altLang="bg-BG" sz="3000" b="1" dirty="0">
                <a:solidFill>
                  <a:schemeClr val="accent6">
                    <a:lumMod val="75000"/>
                  </a:schemeClr>
                </a:solidFill>
              </a:rPr>
              <a:t>Участието на Република България в мисии и операции на ООН, НАТО, ЕС, ОССЕ и декларирането на сили и средства за по-нататъшното изграждане на силите за сигурност и отбрана на съюзите, в който членуваме, е безспорно доказателство за споделяне на ценностите и целите на европейската общност. То издига международния престиж на Република България и Българската армия, спомага за повишаване на оперативната съвместимост на армията ни и придобиване на нов военнотехнически опит за целите на подготовката на въоръжените сили.</a:t>
            </a:r>
          </a:p>
          <a:p>
            <a:pPr algn="just"/>
            <a:endParaRPr lang="bg-BG" altLang="bg-BG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B541-11EC-4C09-A941-93A4464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166"/>
            <a:ext cx="3581400" cy="365125"/>
          </a:xfrm>
        </p:spPr>
        <p:txBody>
          <a:bodyPr/>
          <a:lstStyle/>
          <a:p>
            <a:fld id="{309220AF-99D2-4088-BF11-A2536404386D}" type="slidenum">
              <a:rPr lang="en-GB" sz="1400" b="1" smtClean="0">
                <a:solidFill>
                  <a:schemeClr val="tx1"/>
                </a:solidFill>
              </a:rPr>
              <a:pPr/>
              <a:t>19</a:t>
            </a:fld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A5497-EA3B-4F4F-AF1A-1E1D0CE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0801-9984-4F30-89C9-0D2E68212825}"/>
              </a:ext>
            </a:extLst>
          </p:cNvPr>
          <p:cNvSpPr txBox="1"/>
          <p:nvPr/>
        </p:nvSpPr>
        <p:spPr>
          <a:xfrm>
            <a:off x="3173130" y="5605215"/>
            <a:ext cx="584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kumimoji="0" lang="bg-BG" sz="28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2BED8CF-092C-13FA-43D1-6E2C4431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>
          <a:xfrm>
            <a:off x="588879" y="1191728"/>
            <a:ext cx="4380414" cy="414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7E62DCA-4C83-D3A4-306E-A0FFA0C0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31" y="1191728"/>
            <a:ext cx="4752955" cy="414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9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656" y="1737273"/>
            <a:ext cx="1203234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ctr" eaLnBrk="1" hangingPunct="1"/>
            <a:r>
              <a:rPr lang="bg-BG" altLang="bg-BG" sz="2800" dirty="0">
                <a:cs typeface="Arial" panose="020B0604020202020204" pitchFamily="34" charset="0"/>
              </a:rPr>
              <a:t>Среда на сигурност и икономика: източници на рискове и направления за влияние</a:t>
            </a:r>
          </a:p>
          <a:p>
            <a:pPr indent="712788" algn="just" eaLnBrk="1" hangingPunct="1"/>
            <a:endParaRPr lang="bg-BG" altLang="en-US" sz="2800" dirty="0"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F0"/>
                </a:solidFill>
              </a:rPr>
              <a:t> Промените в средата за сигурност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chemeClr val="accent6">
                    <a:lumMod val="75000"/>
                  </a:schemeClr>
                </a:solidFill>
              </a:rPr>
              <a:t> Заплахите за националната сигурност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50"/>
                </a:solidFill>
              </a:rPr>
              <a:t> Отговорят на предизвикателствата </a:t>
            </a:r>
            <a:endParaRPr lang="en-US" sz="2800" b="1" dirty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FF33CC"/>
                </a:solidFill>
              </a:rPr>
              <a:t> Участва в мисии и операции на ООН, НАТО и Европейския съюз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FF0000"/>
                </a:solidFill>
              </a:rPr>
              <a:t> Планиране базирано на способности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F0"/>
                </a:solidFill>
              </a:rPr>
              <a:t> Изпълнява съюзната политика</a:t>
            </a:r>
          </a:p>
          <a:p>
            <a:pPr indent="712788" algn="just" eaLnBrk="1" hangingPunct="1"/>
            <a:endParaRPr lang="bg-BG" altLang="en-US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245" y="952441"/>
            <a:ext cx="1188915" cy="52322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УВОД</a:t>
            </a:r>
          </a:p>
        </p:txBody>
      </p:sp>
    </p:spTree>
    <p:extLst>
      <p:ext uri="{BB962C8B-B14F-4D97-AF65-F5344CB8AC3E}">
        <p14:creationId xmlns:p14="http://schemas.microsoft.com/office/powerpoint/2010/main" val="33169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3786584"/>
            <a:ext cx="3219732" cy="2477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37" y="2357505"/>
            <a:ext cx="3130973" cy="2083520"/>
          </a:xfrm>
          <a:prstGeom prst="rect">
            <a:avLst/>
          </a:prstGeom>
        </p:spPr>
      </p:pic>
      <p:pic>
        <p:nvPicPr>
          <p:cNvPr id="9" name="Picture 2" descr="http://bgarmy.bg/pics/43701e2689bb5d575f088262fd777f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56" y="1430835"/>
            <a:ext cx="3899116" cy="25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485" y="3399265"/>
            <a:ext cx="119130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71" y="923419"/>
            <a:ext cx="9573390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b="1" dirty="0"/>
              <a:t>УЧАСТИЕ НА ВЪОРЪЖЕНИТЕ СИЛИ В ОПЕРАЦИИ И МИСИИ ИЗВЪН ТЕРИТОРИЯТА НА СТРАНАТА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750" y="1882248"/>
            <a:ext cx="5278778" cy="4178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altLang="bg-BG" sz="2000" b="1" dirty="0">
                <a:solidFill>
                  <a:srgbClr val="FF0000"/>
                </a:solidFill>
              </a:rPr>
              <a:t>Ролята на въоръжените сили е:</a:t>
            </a:r>
          </a:p>
          <a:p>
            <a:r>
              <a:rPr lang="bg-BG" altLang="bg-BG" sz="2000" b="1" dirty="0">
                <a:solidFill>
                  <a:srgbClr val="00B0F0"/>
                </a:solidFill>
              </a:rPr>
              <a:t> да допринасят за защитата на националните интереси; </a:t>
            </a:r>
          </a:p>
          <a:p>
            <a:r>
              <a:rPr lang="bg-BG" altLang="bg-BG" sz="2000" b="1" dirty="0">
                <a:solidFill>
                  <a:srgbClr val="00B050"/>
                </a:solidFill>
              </a:rPr>
              <a:t>гарантиране на териториалната цялост, независимостта и сигурността на страната;</a:t>
            </a:r>
          </a:p>
          <a:p>
            <a:r>
              <a:rPr lang="bg-BG" altLang="bg-BG" sz="2000" b="1" dirty="0">
                <a:solidFill>
                  <a:srgbClr val="7030A0"/>
                </a:solidFill>
              </a:rPr>
              <a:t> заедно с войските на съюзниците да възпират противостоящите сили и да постигат победа;</a:t>
            </a:r>
          </a:p>
          <a:p>
            <a:r>
              <a:rPr lang="bg-BG" altLang="bg-BG" sz="2000" b="1" dirty="0">
                <a:solidFill>
                  <a:srgbClr val="FF0000"/>
                </a:solidFill>
              </a:rPr>
              <a:t> да допринасят за задържане на заплахите далеч от границите на страната и за запазване на международния мир и сигурност.</a:t>
            </a:r>
          </a:p>
        </p:txBody>
      </p:sp>
      <p:sp>
        <p:nvSpPr>
          <p:cNvPr id="2" name="AutoShape 2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485" y="3399265"/>
            <a:ext cx="119130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68" y="853725"/>
            <a:ext cx="9470798" cy="83099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НА ВЪОРЪЖЕНИТЕ СИЛИ В ОПЕРАЦИИ И МИСИИ </a:t>
            </a:r>
          </a:p>
          <a:p>
            <a:r>
              <a:rPr lang="ru-RU" alt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ИЗВЪН ТЕРИТОРИЯТА НА СТРАНАТА</a:t>
            </a:r>
          </a:p>
        </p:txBody>
      </p:sp>
      <p:sp>
        <p:nvSpPr>
          <p:cNvPr id="2" name="AutoShape 2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8890" y="1634534"/>
            <a:ext cx="8850310" cy="2009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 </a:t>
            </a:r>
            <a:r>
              <a:rPr lang="bg-BG" alt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Мисиите на въоръжените сили са: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i="1" dirty="0">
                <a:solidFill>
                  <a:srgbClr val="002060"/>
                </a:solidFill>
              </a:rPr>
              <a:t> </a:t>
            </a:r>
            <a:r>
              <a:rPr lang="bg-BG" altLang="bg-BG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отбрана;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dirty="0">
                <a:solidFill>
                  <a:srgbClr val="FF0000"/>
                </a:solidFill>
              </a:rPr>
              <a:t> </a:t>
            </a:r>
            <a:r>
              <a:rPr lang="bg-BG" altLang="bg-BG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на международния мир и сигурност;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g-BG" altLang="bg-BG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принос към националната сигурност в мирно </a:t>
            </a:r>
            <a:r>
              <a:rPr lang="bg-BG" altLang="bg-BG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en-US" altLang="bg-BG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altLang="bg-BG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www.mod.bg/bg/img/uchenia/Traen_mir_2012/2012100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11" y="3399265"/>
            <a:ext cx="4833898" cy="287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6" y="3399265"/>
            <a:ext cx="4833898" cy="28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11" y="894423"/>
            <a:ext cx="8784777" cy="46166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„ПОДКРЕПА НА МЕЖДУНАРОДНИЯ МИР И СИГУРНОСТ”</a:t>
            </a:r>
            <a:endParaRPr lang="bg-BG" altLang="bg-BG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06699"/>
            <a:ext cx="8345714" cy="4333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 algn="just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</a:t>
            </a:r>
            <a:r>
              <a:rPr lang="bg-BG" altLang="en-US" b="1" dirty="0">
                <a:solidFill>
                  <a:srgbClr val="FF0000"/>
                </a:solidFill>
              </a:rPr>
              <a:t> </a:t>
            </a:r>
            <a:r>
              <a:rPr lang="bg-BG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Задачите по мисия „Подкрепа на международния мир и сигурност”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включват изпълнение на международни и коалиционни ангажименти за участие в операции и мисии на НАТО и Европейския съюз в отговор на кризи, предотвратяване на конфликти, борба с тероризма; </a:t>
            </a:r>
            <a:r>
              <a:rPr lang="bg-BG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операции и мисии на ООН, ОССЕ и други коалиционни формати</a:t>
            </a:r>
            <a:r>
              <a:rPr lang="bg-BG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 за контрол на въоръженията, неразпространението на оръжия за масово унищожаване, техните носители и материалите за производството им; </a:t>
            </a:r>
            <a:r>
              <a:rPr lang="bg-BG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 военно сътрудничество;</a:t>
            </a:r>
            <a:r>
              <a:rPr lang="bg-BG" alt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предоставяне на хуманитарна помощ; </a:t>
            </a:r>
            <a:r>
              <a:rPr lang="bg-BG" alt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укрепване на доверието и сигурността.</a:t>
            </a:r>
          </a:p>
          <a:p>
            <a:endParaRPr lang="bg-BG" altLang="en-US" sz="2000" b="1" dirty="0">
              <a:solidFill>
                <a:srgbClr val="008000"/>
              </a:solidFill>
            </a:endParaRPr>
          </a:p>
        </p:txBody>
      </p:sp>
      <p:pic>
        <p:nvPicPr>
          <p:cNvPr id="8" name="Picture 8" descr="http://www.klassa.bg/images/pictures/class_bg/img_139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55" y="2293992"/>
            <a:ext cx="367914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862945"/>
            <a:ext cx="8343900" cy="769441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 ЗА УЧАСТИЕ В ОПЕРАЦИИ И МИСИИ ИЗВЪН </a:t>
            </a:r>
          </a:p>
          <a:p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ТЕРИТОРИЯТА НА СТРАНАТА</a:t>
            </a:r>
            <a:endParaRPr lang="bg-BG" altLang="bg-BG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0375" y="1536874"/>
            <a:ext cx="10664825" cy="1722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0066"/>
                </a:solidFill>
              </a:rPr>
              <a:t>- Конституция на Република България</a:t>
            </a:r>
          </a:p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6600"/>
                </a:solidFill>
              </a:rPr>
              <a:t>- Концепция за участие на Република България в операции по поддържане на мира</a:t>
            </a:r>
          </a:p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8000"/>
                </a:solidFill>
              </a:rPr>
              <a:t>- </a:t>
            </a:r>
            <a:r>
              <a:rPr lang="bg-BG" altLang="bg-BG" b="1" dirty="0">
                <a:solidFill>
                  <a:srgbClr val="FF0000"/>
                </a:solidFill>
              </a:rPr>
              <a:t>Закон за отбраната и Въоръжените сили на Република България</a:t>
            </a:r>
          </a:p>
          <a:p>
            <a:endParaRPr lang="bg-BG" altLang="bg-BG" dirty="0">
              <a:solidFill>
                <a:srgbClr val="008000"/>
              </a:solidFill>
            </a:endParaRPr>
          </a:p>
        </p:txBody>
      </p:sp>
      <p:sp>
        <p:nvSpPr>
          <p:cNvPr id="10" name="AutoShape 4" descr="БТА :: Сухопътните войски, Съвместното командване на специалните операции и  ВМС ще придобият ново радио-комуникационно оборудв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Новини - Народно събрание на Република Бълга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51" y="3259775"/>
            <a:ext cx="4485249" cy="29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585" y="884901"/>
            <a:ext cx="682015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/>
              <a:t>Участие на БА в операции и мисии извън територията на страната</a:t>
            </a:r>
            <a:endParaRPr lang="bg-BG" alt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362598"/>
            <a:ext cx="10482497" cy="48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4833" y="1310479"/>
            <a:ext cx="7008682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sz="2100" b="1" dirty="0">
                <a:solidFill>
                  <a:srgbClr val="FF0000"/>
                </a:solidFill>
              </a:rPr>
              <a:t>Камбоджа (UNTAC);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</a:t>
            </a:r>
            <a:r>
              <a:rPr lang="bg-BG" sz="2100" b="1" dirty="0">
                <a:solidFill>
                  <a:srgbClr val="00B0F0"/>
                </a:solidFill>
              </a:rPr>
              <a:t>Босна и Херцеговина (SFOR);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3300"/>
                </a:solidFill>
              </a:rPr>
              <a:t> Таджикистан (UNMOT);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chemeClr val="accent6">
                    <a:lumMod val="75000"/>
                  </a:schemeClr>
                </a:solidFill>
              </a:rPr>
              <a:t> Етиопия и Еритрея (UNMEE);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B050"/>
                </a:solidFill>
              </a:rPr>
              <a:t> Ливан (UNIFIL);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00FF"/>
                </a:solidFill>
              </a:rPr>
              <a:t> Република Северна Македония (Concordia);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</a:t>
            </a:r>
            <a:r>
              <a:rPr lang="bg-BG" sz="2100" b="1" dirty="0">
                <a:solidFill>
                  <a:srgbClr val="0070C0"/>
                </a:solidFill>
              </a:rPr>
              <a:t>Република Хърватска (мисия на ОССЕ);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2060"/>
                </a:solidFill>
              </a:rPr>
              <a:t> Чад/Централноафриканска република (EUFOR);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660033"/>
                </a:solidFill>
              </a:rPr>
              <a:t> Република Северна Македония (лагер „Радуша”);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chemeClr val="tx2">
                    <a:lumMod val="50000"/>
                  </a:schemeClr>
                </a:solidFill>
              </a:rPr>
              <a:t> Ангола (UNAVEM III и MONUA);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0000"/>
                </a:solidFill>
              </a:rPr>
              <a:t> Ирак (Iraqi Freedom) и Тренировъчна мисия на НАТО в Ирак (NTM-I);</a:t>
            </a:r>
            <a:endParaRPr lang="en-US" sz="21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6600"/>
                </a:solidFill>
              </a:rPr>
              <a:t>Афганистан (OEF);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Либия (Unified Protector).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7030A0"/>
                </a:solidFill>
              </a:rPr>
              <a:t> </a:t>
            </a:r>
            <a:r>
              <a:rPr lang="ru-RU" sz="2100" b="1" dirty="0">
                <a:solidFill>
                  <a:srgbClr val="7030A0"/>
                </a:solidFill>
              </a:rPr>
              <a:t>Операция на НАТО в Средиземно море (Active Endeavour);</a:t>
            </a:r>
            <a:endParaRPr lang="bg-BG" sz="21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CC9900"/>
                </a:solidFill>
              </a:rPr>
              <a:t> </a:t>
            </a:r>
            <a:r>
              <a:rPr lang="ru-RU" sz="2100" b="1" dirty="0">
                <a:solidFill>
                  <a:srgbClr val="CC9900"/>
                </a:solidFill>
              </a:rPr>
              <a:t>Сомалия и Африканския рог (Ocean Shield).</a:t>
            </a:r>
          </a:p>
        </p:txBody>
      </p:sp>
      <p:pic>
        <p:nvPicPr>
          <p:cNvPr id="20" name="Picture 2" descr="Click to see if image is l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82" y="1751429"/>
            <a:ext cx="49434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328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29" y="3404055"/>
            <a:ext cx="5048742" cy="2838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6" y="1539755"/>
            <a:ext cx="2928205" cy="1647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33" y="1302529"/>
            <a:ext cx="5075959" cy="334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2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11883</TotalTime>
  <Words>974</Words>
  <Application>Microsoft Office PowerPoint</Application>
  <PresentationFormat>Widescreen</PresentationFormat>
  <Paragraphs>127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началника на НВУ „Васил Левски“ за състоянието и перспективите за развитие на университета</dc:title>
  <dc:creator>Nikolay Urumov</dc:creator>
  <cp:lastModifiedBy>Росица Иванова Манолова-Иванова</cp:lastModifiedBy>
  <cp:revision>955</cp:revision>
  <cp:lastPrinted>2023-03-07T15:23:43Z</cp:lastPrinted>
  <dcterms:created xsi:type="dcterms:W3CDTF">2019-12-29T08:06:21Z</dcterms:created>
  <dcterms:modified xsi:type="dcterms:W3CDTF">2023-10-08T16:20:34Z</dcterms:modified>
</cp:coreProperties>
</file>