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589" r:id="rId2"/>
    <p:sldId id="590" r:id="rId3"/>
    <p:sldId id="591" r:id="rId4"/>
    <p:sldId id="592" r:id="rId5"/>
    <p:sldId id="594" r:id="rId6"/>
    <p:sldId id="595" r:id="rId7"/>
    <p:sldId id="596" r:id="rId8"/>
    <p:sldId id="597" r:id="rId9"/>
    <p:sldId id="598" r:id="rId10"/>
    <p:sldId id="599" r:id="rId11"/>
    <p:sldId id="600" r:id="rId12"/>
    <p:sldId id="601" r:id="rId13"/>
    <p:sldId id="602" r:id="rId14"/>
    <p:sldId id="738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ECE39-81B2-4CF6-84E1-44DEB38F7F4D}" type="datetimeFigureOut">
              <a:rPr lang="bg-BG" smtClean="0"/>
              <a:t>8.10.2023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523CB-C072-41C8-875A-0CDC3EF8FF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708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noProof="0" dirty="0"/>
              <a:t>Уважаеми…………..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F722C-C92F-4A0B-800C-A3D71103E1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0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1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92EF85-B08C-4109-9BD7-A3E94494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EEC062B-8402-47F7-A6CD-F82F5D6AFE17}" type="datetime1">
              <a:rPr lang="bg-BG" smtClean="0"/>
              <a:pPr/>
              <a:t>8.10.2023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6C1207-88DB-465D-9133-CD1E5596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„Васил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8A9181-671C-4915-B292-4367A8CF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23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314A215-DE77-4AC0-8FCB-1D1CD4FF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4C3C6D43-6E0F-49BE-B03B-940F17E21D92}" type="datetime1">
              <a:rPr lang="bg-BG" smtClean="0"/>
              <a:pPr/>
              <a:t>8.10.2023 г.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D274B0C-C0C1-479C-BFCF-8B885499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882860-BAC2-4DAF-A259-3A07E43D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76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лавие и 4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20387F4-3B38-4CE4-AD84-FE24278ED2D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1649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9B58756-84CA-4FCC-A301-B77EE68A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A64C468B-8CF3-4285-8E12-75B555337786}" type="datetime1">
              <a:rPr lang="bg-BG" smtClean="0"/>
              <a:pPr/>
              <a:t>8.10.2023 г.</a:t>
            </a:fld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3687148-6518-4E31-B535-904305F4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dirty="0"/>
              <a:t>Национален военен университет „Васил Левски“</a:t>
            </a:r>
            <a:endParaRPr lang="x-none" dirty="0"/>
          </a:p>
          <a:p>
            <a:r>
              <a:rPr lang="bg-BG" dirty="0"/>
              <a:t>Некласифицирана информация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D972420-1AE6-4A0C-A233-C8AEE798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4F0A116-FCC9-4DB6-8469-68771FA8D1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4150" y="63500"/>
            <a:ext cx="482824" cy="61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E88B19-6333-496D-AF84-0485E6A29A40}"/>
              </a:ext>
            </a:extLst>
          </p:cNvPr>
          <p:cNvCxnSpPr/>
          <p:nvPr userDrawn="1"/>
        </p:nvCxnSpPr>
        <p:spPr>
          <a:xfrm>
            <a:off x="88488" y="806243"/>
            <a:ext cx="12024000" cy="0"/>
          </a:xfrm>
          <a:prstGeom prst="line">
            <a:avLst/>
          </a:prstGeom>
          <a:ln w="63500" cmpd="tri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552451-8381-40F4-A4B8-1A15D4032D71}"/>
              </a:ext>
            </a:extLst>
          </p:cNvPr>
          <p:cNvCxnSpPr/>
          <p:nvPr userDrawn="1"/>
        </p:nvCxnSpPr>
        <p:spPr>
          <a:xfrm>
            <a:off x="84000" y="6334452"/>
            <a:ext cx="12024000" cy="0"/>
          </a:xfrm>
          <a:prstGeom prst="line">
            <a:avLst/>
          </a:prstGeom>
          <a:ln w="63500" cmpd="tri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99CFC9-D9C8-4254-8864-B427D7D1C0E6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645709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BBF4E25D-0FDB-4F56-A762-E24AF973D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7" y="476466"/>
            <a:ext cx="1182374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924B04A-413B-40A5-9430-462B87E1437A}"/>
              </a:ext>
            </a:extLst>
          </p:cNvPr>
          <p:cNvSpPr txBox="1"/>
          <p:nvPr userDrawn="1"/>
        </p:nvSpPr>
        <p:spPr>
          <a:xfrm>
            <a:off x="4447148" y="340856"/>
            <a:ext cx="588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0" i="1" dirty="0">
                <a:latin typeface="Monotype Corsiva" panose="03010101010201010101" pitchFamily="66" charset="0"/>
                <a:cs typeface="Arabic Typesetting" panose="020B0604020202020204" pitchFamily="66" charset="-78"/>
              </a:rPr>
              <a:t>Времето е в нас и ние сме във времето</a:t>
            </a:r>
            <a:r>
              <a:rPr lang="x-none" sz="2800" b="0" i="1" dirty="0">
                <a:latin typeface="Monotype Corsiva" panose="03010101010201010101" pitchFamily="66" charset="0"/>
                <a:cs typeface="Arabic Typesetting" panose="020B0604020202020204" pitchFamily="66" charset="-78"/>
              </a:rPr>
              <a:t>...</a:t>
            </a:r>
            <a:endParaRPr lang="en-GB" sz="2800" b="0" i="1" dirty="0">
              <a:latin typeface="Monotype Corsiva" panose="03010101010201010101" pitchFamily="66" charset="0"/>
              <a:cs typeface="Arabic Typesetting" panose="020B0604020202020204" pitchFamily="66" charset="-78"/>
            </a:endParaRPr>
          </a:p>
        </p:txBody>
      </p:sp>
      <p:pic>
        <p:nvPicPr>
          <p:cNvPr id="26" name="Picture 25" descr="A picture containing drawing, box, room&#10;&#10;Description automatically generated">
            <a:extLst>
              <a:ext uri="{FF2B5EF4-FFF2-40B4-BE49-F238E27FC236}">
                <a16:creationId xmlns:a16="http://schemas.microsoft.com/office/drawing/2014/main" id="{B73C1D33-7C05-4B74-A179-892D501FA6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" y="63500"/>
            <a:ext cx="725586" cy="612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68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89E65D-FC69-434F-90CD-D996443F2489}"/>
              </a:ext>
            </a:extLst>
          </p:cNvPr>
          <p:cNvSpPr txBox="1"/>
          <p:nvPr/>
        </p:nvSpPr>
        <p:spPr>
          <a:xfrm>
            <a:off x="0" y="96205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НАЦИОНАЛЕН ВОЕНЕН УНИВЕРСИТЕТ „ВАСИЛ ЛЕВСКИ“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2" descr="1_Samo_Za_Videoto">
            <a:extLst>
              <a:ext uri="{FF2B5EF4-FFF2-40B4-BE49-F238E27FC236}">
                <a16:creationId xmlns:a16="http://schemas.microsoft.com/office/drawing/2014/main" id="{23C2CAF0-7424-49FE-A8ED-D22BA4CD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1" y="1485273"/>
            <a:ext cx="4615131" cy="30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641D12-E561-49A4-8D12-BB5172E9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37" y="1485272"/>
            <a:ext cx="4615131" cy="30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90403D8-A63F-496A-87AB-BC443E3D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Национален военен университет „Васил Левски“ Некласифицирана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информация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C2FFC26-7515-4554-8849-14718E53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220AF-99D2-4088-BF11-A2536404386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8107986-9639-708B-D6DA-E90F4FCB8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62" y="1609579"/>
            <a:ext cx="2305675" cy="2837754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940230" y="4962044"/>
            <a:ext cx="10311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600" b="1" dirty="0">
                <a:solidFill>
                  <a:srgbClr val="C00000"/>
                </a:solidFill>
              </a:rPr>
              <a:t>ОТБРАНАТА НА СТРАНАТА И ЗАДЪЛЖЕНИЯТА НА ГРАЖДАНИТЕ НА РЕПУБЛИКА БЪЛГАРИЯ</a:t>
            </a:r>
            <a:r>
              <a:rPr kumimoji="0" lang="bg-BG" altLang="en-US" sz="28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45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9126B-2C94-8A4C-CB2A-AA6C101B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E69A5-55F1-54B0-4AB6-933E0399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7413C-9DD1-82D1-1ED6-7E2749A996AF}"/>
              </a:ext>
            </a:extLst>
          </p:cNvPr>
          <p:cNvSpPr txBox="1"/>
          <p:nvPr/>
        </p:nvSpPr>
        <p:spPr>
          <a:xfrm>
            <a:off x="465221" y="805951"/>
            <a:ext cx="11261558" cy="1638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3адължения на гражданите по отбрана на страната</a:t>
            </a:r>
          </a:p>
          <a:p>
            <a:endParaRPr lang="bg-BG" sz="1400" b="1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bg-BG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Задълженията на гражданите на Република България, свързани с отбраната на страната са определени от Конституцията на Република България, приета от Великото народно събрание на 12 юли 1991г.</a:t>
            </a:r>
          </a:p>
        </p:txBody>
      </p:sp>
      <p:pic>
        <p:nvPicPr>
          <p:cNvPr id="7" name="Picture 6" descr="A red and white book cover&#10;&#10;Description automatically generated">
            <a:extLst>
              <a:ext uri="{FF2B5EF4-FFF2-40B4-BE49-F238E27FC236}">
                <a16:creationId xmlns:a16="http://schemas.microsoft.com/office/drawing/2014/main" id="{2FE11F94-E718-566C-EC50-EEE2F69C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08" y="2444797"/>
            <a:ext cx="3256383" cy="37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7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1F099-ABDD-795D-2D6C-A8D5CEFF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837F-0D78-C588-5511-8AE5A1F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CE614-12D5-7196-E586-5264DAC44C3E}"/>
              </a:ext>
            </a:extLst>
          </p:cNvPr>
          <p:cNvSpPr txBox="1"/>
          <p:nvPr/>
        </p:nvSpPr>
        <p:spPr>
          <a:xfrm>
            <a:off x="505326" y="1175338"/>
            <a:ext cx="11181347" cy="4507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000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Основни з</a:t>
            </a:r>
            <a:r>
              <a:rPr lang="bg-BG" sz="20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адължения на гражданите </a:t>
            </a:r>
            <a:endParaRPr lang="bg-BG" sz="2000" b="1" u="sng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 hangingPunct="0"/>
            <a:endParaRPr lang="bg-B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 hangingPunct="0">
              <a:lnSpc>
                <a:spcPct val="114000"/>
              </a:lnSpc>
            </a:pP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Конституцията на Република България задължава гражданите да спазват и изпълняват законите на държавата. </a:t>
            </a:r>
          </a:p>
          <a:p>
            <a:pPr indent="180340" algn="l" hangingPunct="0">
              <a:lnSpc>
                <a:spcPct val="114000"/>
              </a:lnSpc>
            </a:pPr>
            <a:endParaRPr lang="bg-BG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l" hangingPunct="0">
              <a:lnSpc>
                <a:spcPct val="114000"/>
              </a:lnSpc>
            </a:pP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Конституцията постановява, че защитата на отечеството е въпрос на дълг и чест за всеки български гражданин. </a:t>
            </a:r>
          </a:p>
          <a:p>
            <a:pPr indent="180340" algn="l" hangingPunct="0">
              <a:lnSpc>
                <a:spcPct val="114000"/>
              </a:lnSpc>
            </a:pPr>
            <a:endParaRPr lang="bg-BG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l" hangingPunct="0">
              <a:lnSpc>
                <a:spcPct val="114000"/>
              </a:lnSpc>
            </a:pP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Гражданите са длъжни да оказват съдействие на държавата и обществото в случай на природни и други бедствия при условия и по ред, определени със закон. </a:t>
            </a:r>
          </a:p>
          <a:p>
            <a:pPr indent="180340" algn="l" hangingPunct="0">
              <a:lnSpc>
                <a:spcPct val="114000"/>
              </a:lnSpc>
            </a:pPr>
            <a:endParaRPr lang="bg-BG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l" hangingPunct="0">
              <a:lnSpc>
                <a:spcPct val="114000"/>
              </a:lnSpc>
            </a:pP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Българските граждани са носители на съответни задължения, чрез които се гарантират обществените и държавните интереси, и са взаимно обвързани с техните права.</a:t>
            </a:r>
          </a:p>
        </p:txBody>
      </p:sp>
    </p:spTree>
    <p:extLst>
      <p:ext uri="{BB962C8B-B14F-4D97-AF65-F5344CB8AC3E}">
        <p14:creationId xmlns:p14="http://schemas.microsoft.com/office/powerpoint/2010/main" val="295876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153F6A-AA0D-8E04-E538-9A2F0889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7AD44-DB63-9C35-18DE-BECD069F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BB1FD-289C-57AC-A3C3-8DE26327D69B}"/>
              </a:ext>
            </a:extLst>
          </p:cNvPr>
          <p:cNvSpPr txBox="1"/>
          <p:nvPr/>
        </p:nvSpPr>
        <p:spPr>
          <a:xfrm>
            <a:off x="641684" y="888702"/>
            <a:ext cx="10956758" cy="301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Гражданското общество и отбраната</a:t>
            </a:r>
          </a:p>
          <a:p>
            <a:endParaRPr lang="bg-BG" sz="800" b="1" u="sng" dirty="0">
              <a:solidFill>
                <a:srgbClr val="C00000"/>
              </a:solidFill>
            </a:endParaRPr>
          </a:p>
          <a:p>
            <a:pPr algn="just">
              <a:lnSpc>
                <a:spcPct val="114000"/>
              </a:lnSpc>
            </a:pPr>
            <a:r>
              <a:rPr lang="bg-BG" sz="1800" i="1" dirty="0"/>
              <a:t>	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В основата на една сигурна и стабилна държава е гражданското общество. За сигурността не е достатъчно наличието на гражданско общество, а то да е образовано, компетентно в различни сфери, както и да има високо подготвени кадри за нуждите на сигурността и отбраната.</a:t>
            </a:r>
          </a:p>
          <a:p>
            <a:pPr algn="just">
              <a:lnSpc>
                <a:spcPct val="114000"/>
              </a:lnSpc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	Гражданско общество има за задача да подпомага и информира съответните органи при наличието на опасност, която би повлияла на нормалното функциониране на системите в държавата.</a:t>
            </a:r>
          </a:p>
        </p:txBody>
      </p:sp>
      <p:pic>
        <p:nvPicPr>
          <p:cNvPr id="7" name="Picture 6" descr="A red green and white flag&#10;&#10;Description automatically generated">
            <a:extLst>
              <a:ext uri="{FF2B5EF4-FFF2-40B4-BE49-F238E27FC236}">
                <a16:creationId xmlns:a16="http://schemas.microsoft.com/office/drawing/2014/main" id="{3B6CA2B0-067B-99B3-61A2-92EF2D6A5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23" y="3900231"/>
            <a:ext cx="5231477" cy="22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7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4FFCB-4F69-ECCE-949C-3A5BB2FB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FF807-F3B9-1B67-C3C7-EEBD97DB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05FCA-6999-10D9-4249-F0D614337877}"/>
              </a:ext>
            </a:extLst>
          </p:cNvPr>
          <p:cNvSpPr txBox="1"/>
          <p:nvPr/>
        </p:nvSpPr>
        <p:spPr>
          <a:xfrm>
            <a:off x="1347537" y="2019852"/>
            <a:ext cx="9657347" cy="283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  <a:p>
            <a:pPr algn="ctr"/>
            <a:endParaRPr lang="bg-BG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bg-BG" sz="1800" i="1" dirty="0"/>
          </a:p>
          <a:p>
            <a:pPr algn="just">
              <a:lnSpc>
                <a:spcPct val="114000"/>
              </a:lnSpc>
            </a:pPr>
            <a:r>
              <a:rPr lang="bg-BG" sz="1800" i="1" dirty="0"/>
              <a:t>	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Защитата на отечеството е върховна и благородна мисия като в основата на една силна, стабилна и сигурна държава е – гражданското общество и държавата да работят в синхрон. Това означава – гражданите независимо от своя статут, професия, религия или етнос да съдействат  и  подпомагат съответните институции при появата на кризисна ситуация. </a:t>
            </a:r>
          </a:p>
        </p:txBody>
      </p:sp>
    </p:spTree>
    <p:extLst>
      <p:ext uri="{BB962C8B-B14F-4D97-AF65-F5344CB8AC3E}">
        <p14:creationId xmlns:p14="http://schemas.microsoft.com/office/powerpoint/2010/main" val="166010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6B541-11EC-4C09-A941-93A44648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4166"/>
            <a:ext cx="3581400" cy="365125"/>
          </a:xfrm>
        </p:spPr>
        <p:txBody>
          <a:bodyPr/>
          <a:lstStyle/>
          <a:p>
            <a:fld id="{309220AF-99D2-4088-BF11-A2536404386D}" type="slidenum">
              <a:rPr lang="en-GB" sz="1400" b="1" smtClean="0">
                <a:solidFill>
                  <a:schemeClr val="tx1"/>
                </a:solidFill>
              </a:rPr>
              <a:pPr/>
              <a:t>14</a:t>
            </a:fld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BA5497-EA3B-4F4F-AF1A-1E1D0CE5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dirty="0"/>
              <a:t>Национален военен университет „Васил Левски“ Некласифицирана информация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F0801-9984-4F30-89C9-0D2E68212825}"/>
              </a:ext>
            </a:extLst>
          </p:cNvPr>
          <p:cNvSpPr txBox="1"/>
          <p:nvPr/>
        </p:nvSpPr>
        <p:spPr>
          <a:xfrm>
            <a:off x="549439" y="5701891"/>
            <a:ext cx="1108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g-B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  <a:endParaRPr kumimoji="0" lang="bg-BG" sz="2800" b="1" i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62BED8CF-092C-13FA-43D1-6E2C443187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"/>
          <a:stretch/>
        </p:blipFill>
        <p:spPr>
          <a:xfrm>
            <a:off x="549438" y="1429074"/>
            <a:ext cx="4263193" cy="418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57E62DCA-4C83-D3A4-306E-A0FFA0C06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96" y="1429073"/>
            <a:ext cx="4493804" cy="418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694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D4A4C-9AB0-82A9-D899-FEA7727B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9C9C3-637C-588B-EE22-A99280C1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F37E5-F17A-2A72-D4A9-29D2410D250E}"/>
              </a:ext>
            </a:extLst>
          </p:cNvPr>
          <p:cNvSpPr txBox="1"/>
          <p:nvPr/>
        </p:nvSpPr>
        <p:spPr>
          <a:xfrm>
            <a:off x="806669" y="2124315"/>
            <a:ext cx="10578662" cy="2960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В О Д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От дълбока древност човек постоянно е обкръжен от опасности от различен характер - природни бедствия, нашествия на вражески армии, болестни епидемии, с които той е в постоянна борба за оцеляване. Задачата за справянето с подобни предизвикателства и заплахи е комплексна – както на държавата така и на гражданите.</a:t>
            </a:r>
          </a:p>
        </p:txBody>
      </p:sp>
    </p:spTree>
    <p:extLst>
      <p:ext uri="{BB962C8B-B14F-4D97-AF65-F5344CB8AC3E}">
        <p14:creationId xmlns:p14="http://schemas.microsoft.com/office/powerpoint/2010/main" val="134510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F36BF-1CEF-13E2-9B75-47D3F469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D1879-3FCF-76FF-8079-C4E86842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D3E77-983D-A39D-C3AC-1B46CB54414D}"/>
              </a:ext>
            </a:extLst>
          </p:cNvPr>
          <p:cNvSpPr txBox="1"/>
          <p:nvPr/>
        </p:nvSpPr>
        <p:spPr>
          <a:xfrm>
            <a:off x="399743" y="1606501"/>
            <a:ext cx="87600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/>
            <a:r>
              <a:rPr lang="bg-BG" sz="2000" b="1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Същност и съдържание на отбраната на страната</a:t>
            </a:r>
            <a:endParaRPr lang="bg-BG" sz="2000" u="sng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bg-BG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361950" algn="l"/>
              </a:tabLst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sz="2000" i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Външна сигурност</a:t>
            </a:r>
          </a:p>
          <a:p>
            <a:pPr algn="l">
              <a:tabLst>
                <a:tab pos="361950" algn="l"/>
              </a:tabLst>
            </a:pPr>
            <a:endParaRPr lang="bg-BG" sz="2000" i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361950" algn="l"/>
              </a:tabLst>
            </a:pP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361950" algn="l"/>
              </a:tabLst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sz="2000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Вътрешна сигурност</a:t>
            </a:r>
          </a:p>
          <a:p>
            <a:pPr algn="l">
              <a:tabLst>
                <a:tab pos="361950" algn="l"/>
              </a:tabLst>
            </a:pPr>
            <a:endParaRPr lang="bg-BG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361950" algn="l"/>
              </a:tabLst>
            </a:pPr>
            <a:endParaRPr lang="bg-BG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361950" algn="l"/>
              </a:tabLst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sz="2000" i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Гражданска сигурност</a:t>
            </a:r>
          </a:p>
        </p:txBody>
      </p:sp>
      <p:pic>
        <p:nvPicPr>
          <p:cNvPr id="7" name="Picture 6" descr="A logo with a sword and scales&#10;&#10;Description automatically generated">
            <a:extLst>
              <a:ext uri="{FF2B5EF4-FFF2-40B4-BE49-F238E27FC236}">
                <a16:creationId xmlns:a16="http://schemas.microsoft.com/office/drawing/2014/main" id="{091486C2-B11D-A4A7-2BE8-084969DA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19" y="2092583"/>
            <a:ext cx="3028561" cy="3028561"/>
          </a:xfrm>
          <a:prstGeom prst="rect">
            <a:avLst/>
          </a:prstGeom>
        </p:spPr>
      </p:pic>
      <p:pic>
        <p:nvPicPr>
          <p:cNvPr id="8" name="Picture 7" descr="A group of soldiers in uniform&#10;&#10;Description automatically generated">
            <a:extLst>
              <a:ext uri="{FF2B5EF4-FFF2-40B4-BE49-F238E27FC236}">
                <a16:creationId xmlns:a16="http://schemas.microsoft.com/office/drawing/2014/main" id="{EE1B6E3E-0841-68B0-3C15-EBCC63ACE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59" y="1623848"/>
            <a:ext cx="3422697" cy="1956385"/>
          </a:xfrm>
          <a:prstGeom prst="rect">
            <a:avLst/>
          </a:prstGeom>
        </p:spPr>
      </p:pic>
      <p:pic>
        <p:nvPicPr>
          <p:cNvPr id="9" name="Picture 8" descr="A group of people pushing a raft in a flooded street&#10;&#10;Description automatically generated">
            <a:extLst>
              <a:ext uri="{FF2B5EF4-FFF2-40B4-BE49-F238E27FC236}">
                <a16:creationId xmlns:a16="http://schemas.microsoft.com/office/drawing/2014/main" id="{405832B4-EAF8-16EF-5FD1-753B56169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59" y="3606863"/>
            <a:ext cx="3422698" cy="19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8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2D00B-EC7F-FBC5-3906-CC0F207C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5FDD4-E68D-BB26-2704-4E32A283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7C1F7-5EA1-76AE-70BE-9D09AB7D4331}"/>
              </a:ext>
            </a:extLst>
          </p:cNvPr>
          <p:cNvSpPr txBox="1"/>
          <p:nvPr/>
        </p:nvSpPr>
        <p:spPr>
          <a:xfrm>
            <a:off x="608210" y="1096638"/>
            <a:ext cx="10975582" cy="181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bg-BG" sz="20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Външната сигурност- </a:t>
            </a:r>
            <a:r>
              <a:rPr lang="bg-BG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осигурява защита от външни опасности – агресия от друга държава, изпълнява се от министерство на отбраната. Основният двигател на националната сигурност на страната са въоръжените сили на държавата. Армията е първият жизнен атрибут в структурата на държавата, която охранява суверенитета, териториалната цялост и населението от външно нападение на противник</a:t>
            </a:r>
            <a:r>
              <a:rPr lang="bg-BG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000" b="1" u="sng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atch on a military uniform&#10;&#10;Description automatically generated">
            <a:extLst>
              <a:ext uri="{FF2B5EF4-FFF2-40B4-BE49-F238E27FC236}">
                <a16:creationId xmlns:a16="http://schemas.microsoft.com/office/drawing/2014/main" id="{3F474CD2-F228-8626-5DA3-A43E9F61D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0" y="3273872"/>
            <a:ext cx="5020223" cy="2676169"/>
          </a:xfrm>
          <a:prstGeom prst="rect">
            <a:avLst/>
          </a:prstGeom>
        </p:spPr>
      </p:pic>
      <p:pic>
        <p:nvPicPr>
          <p:cNvPr id="8" name="Picture 7" descr="A group of soldiers holding flags&#10;&#10;Description automatically generated">
            <a:extLst>
              <a:ext uri="{FF2B5EF4-FFF2-40B4-BE49-F238E27FC236}">
                <a16:creationId xmlns:a16="http://schemas.microsoft.com/office/drawing/2014/main" id="{D0E2BFF8-439F-B814-01C8-3C700478D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69" y="3273872"/>
            <a:ext cx="5020223" cy="26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6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DDE4F-EA5E-157F-C495-51FD913A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8A94C-1ED2-C5FD-D102-2B38DB74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5FE586-CE77-B984-4692-CE9A4B320883}"/>
              </a:ext>
            </a:extLst>
          </p:cNvPr>
          <p:cNvSpPr txBox="1">
            <a:spLocks/>
          </p:cNvSpPr>
          <p:nvPr/>
        </p:nvSpPr>
        <p:spPr>
          <a:xfrm>
            <a:off x="818147" y="1317662"/>
            <a:ext cx="10764253" cy="18907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None/>
            </a:pPr>
            <a:r>
              <a:rPr lang="bg-BG" sz="2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Вътрешната сигурност - </a:t>
            </a: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осигурява защитата на обществото от вътрешни опасности – политически, социални, етнически и религиозни, безредици; противодействие на престъпността и опазване на обществения ред; защитата на правата, свободите, живота и имуществото на гражданите; дисциплината и реда в обществото; защитата от тероризъм - изпълнява се от министерството на вътрешните работи.</a:t>
            </a:r>
          </a:p>
          <a:p>
            <a:endParaRPr lang="bg-BG" sz="2000" i="1" dirty="0">
              <a:latin typeface="Tms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000" b="1" i="1" u="sng" dirty="0">
              <a:solidFill>
                <a:srgbClr val="7030A0"/>
              </a:solidFill>
            </a:endParaRPr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pPr marL="0" indent="0" algn="r">
              <a:buNone/>
            </a:pPr>
            <a:endParaRPr lang="bg-BG" sz="1600" b="1" dirty="0"/>
          </a:p>
        </p:txBody>
      </p:sp>
      <p:pic>
        <p:nvPicPr>
          <p:cNvPr id="6" name="Picture 5" descr="A lion statue in front of a building&#10;&#10;Description automatically generated">
            <a:extLst>
              <a:ext uri="{FF2B5EF4-FFF2-40B4-BE49-F238E27FC236}">
                <a16:creationId xmlns:a16="http://schemas.microsoft.com/office/drawing/2014/main" id="{DD53C514-3031-4466-0F4F-07B856BCA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6" y="3256167"/>
            <a:ext cx="5053265" cy="2719212"/>
          </a:xfrm>
          <a:prstGeom prst="rect">
            <a:avLst/>
          </a:prstGeom>
        </p:spPr>
      </p:pic>
      <p:pic>
        <p:nvPicPr>
          <p:cNvPr id="7" name="Picture 6" descr="A group of police officers standing in a line&#10;&#10;Description automatically generated">
            <a:extLst>
              <a:ext uri="{FF2B5EF4-FFF2-40B4-BE49-F238E27FC236}">
                <a16:creationId xmlns:a16="http://schemas.microsoft.com/office/drawing/2014/main" id="{C578FE76-BC21-A528-A395-117B6CFC8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17" y="3256168"/>
            <a:ext cx="4908884" cy="27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6576F-ABE3-15A7-58F8-693B7675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50C85-8F77-1893-060F-8E784952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28790-47A1-2F8A-7188-23FEB774C7B9}"/>
              </a:ext>
            </a:extLst>
          </p:cNvPr>
          <p:cNvSpPr txBox="1"/>
          <p:nvPr/>
        </p:nvSpPr>
        <p:spPr>
          <a:xfrm>
            <a:off x="566003" y="1150023"/>
            <a:ext cx="11059993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bg-BG" sz="2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Гражданската сигурност –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защитава населението от природни бедствия (наводнение, суша, земетресение, свлачище и др.), аварии, катастрофи и пожари. Изпълнява се от Главна дирекция „Пожарна безопасност и защита на населението“, която е от състава на МВР.</a:t>
            </a:r>
            <a:endParaRPr lang="bg-BG" b="1" u="sng" dirty="0">
              <a:solidFill>
                <a:schemeClr val="accent6"/>
              </a:solidFill>
            </a:endParaRPr>
          </a:p>
        </p:txBody>
      </p:sp>
      <p:pic>
        <p:nvPicPr>
          <p:cNvPr id="7" name="Picture 6" descr="A firefighter on a ladder&#10;&#10;Description automatically generated">
            <a:extLst>
              <a:ext uri="{FF2B5EF4-FFF2-40B4-BE49-F238E27FC236}">
                <a16:creationId xmlns:a16="http://schemas.microsoft.com/office/drawing/2014/main" id="{1A8D0065-B8B7-63F6-048B-8D1B963E1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3" y="2794080"/>
            <a:ext cx="5112902" cy="3130811"/>
          </a:xfrm>
          <a:prstGeom prst="rect">
            <a:avLst/>
          </a:prstGeom>
        </p:spPr>
      </p:pic>
      <p:pic>
        <p:nvPicPr>
          <p:cNvPr id="8" name="Picture 7" descr="A couple of firefighters wearing helmets and gas masks&#10;&#10;Description automatically generated">
            <a:extLst>
              <a:ext uri="{FF2B5EF4-FFF2-40B4-BE49-F238E27FC236}">
                <a16:creationId xmlns:a16="http://schemas.microsoft.com/office/drawing/2014/main" id="{EFA3CDAE-7001-2A20-B48E-C6BA0C5F2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4080"/>
            <a:ext cx="5529997" cy="31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8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DA47D-2F65-8919-4137-3C72937F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A0784-B3A9-51FB-E47F-30A270E0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D4972-DFEC-9860-F1B0-44F5456BACE1}"/>
              </a:ext>
            </a:extLst>
          </p:cNvPr>
          <p:cNvSpPr txBox="1"/>
          <p:nvPr/>
        </p:nvSpPr>
        <p:spPr>
          <a:xfrm>
            <a:off x="537410" y="1182595"/>
            <a:ext cx="11117179" cy="509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Сигурността и отбраната в историята</a:t>
            </a:r>
          </a:p>
          <a:p>
            <a:endParaRPr lang="bg-BG" sz="2800" b="1" u="sng" dirty="0">
              <a:solidFill>
                <a:srgbClr val="FF0000"/>
              </a:solidFill>
            </a:endParaRPr>
          </a:p>
          <a:p>
            <a:pPr algn="just">
              <a:lnSpc>
                <a:spcPct val="114000"/>
              </a:lnSpc>
            </a:pPr>
            <a:r>
              <a:rPr lang="bg-BG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Героизмът на Българската армия през вековете е</a:t>
            </a:r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основание за изграждане в обществото на национална гордост и възпитаване на чувство за дълг и защита на нашата родина. Епопея от героизъм и победи постигна Българската армия в славните битки през войните за национално утвърждаване на България в края на XIX в. и в началото на XX в., като вложи своя творчески принос в олтара на световната военна история</a:t>
            </a: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Историята е показала, че държавата за да съществува с устойчивост и сигурност е длъжна да създаде и управлява комплексна система за защита на обществото от всякакъв вид опасности при всякакви условия на рискова обстановка. </a:t>
            </a:r>
          </a:p>
          <a:p>
            <a:pPr algn="just">
              <a:lnSpc>
                <a:spcPct val="114000"/>
              </a:lnSpc>
            </a:pP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В съвременните условия в края на миналия XX в. и настоящия XXI в. тази универсална системата за отбрана на обществото при динамично променяща среда се нарича „Национална сигурност”.</a:t>
            </a:r>
          </a:p>
          <a:p>
            <a:pPr algn="l"/>
            <a:endParaRPr lang="bg-BG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1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EDA51-31FB-0036-0C67-14A46E1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D6E62-CCD9-DC74-AAFC-04BE0D1B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 descr="A person in a military uniform&#10;&#10;Description automatically generated">
            <a:extLst>
              <a:ext uri="{FF2B5EF4-FFF2-40B4-BE49-F238E27FC236}">
                <a16:creationId xmlns:a16="http://schemas.microsoft.com/office/drawing/2014/main" id="{B2DDE920-D345-B28E-00A5-1FACA184D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1122947"/>
            <a:ext cx="11566358" cy="48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0F1B7D-D459-BABF-4178-F2948770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38A60-3C7E-5F65-A939-6AA89007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20AF-99D2-4088-BF11-A2536404386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8D187-F751-0851-8A30-89216929BD73}"/>
              </a:ext>
            </a:extLst>
          </p:cNvPr>
          <p:cNvSpPr txBox="1"/>
          <p:nvPr/>
        </p:nvSpPr>
        <p:spPr>
          <a:xfrm>
            <a:off x="529389" y="1393859"/>
            <a:ext cx="11133221" cy="4070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Отбраната</a:t>
            </a:r>
            <a:r>
              <a:rPr lang="bg-BG" sz="3200" b="1" u="sng" dirty="0">
                <a:solidFill>
                  <a:srgbClr val="C00000"/>
                </a:solidFill>
              </a:rPr>
              <a:t> на страната</a:t>
            </a:r>
          </a:p>
          <a:p>
            <a:pPr algn="ctr"/>
            <a:endParaRPr lang="bg-BG" sz="3200" b="1" u="sng" dirty="0">
              <a:solidFill>
                <a:srgbClr val="C00000"/>
              </a:solidFill>
            </a:endParaRPr>
          </a:p>
          <a:p>
            <a:endParaRPr lang="bg-BG" sz="1400" b="1" u="sng" dirty="0">
              <a:solidFill>
                <a:srgbClr val="C00000"/>
              </a:solidFill>
            </a:endParaRPr>
          </a:p>
          <a:p>
            <a:pPr algn="just">
              <a:lnSpc>
                <a:spcPct val="114000"/>
              </a:lnSpc>
            </a:pPr>
            <a:r>
              <a:rPr lang="ru-RU" sz="1800" i="1" dirty="0"/>
              <a:t>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Отбраната на Република България е система от политически, икономически, военни, социални и други дейности за осигуряване на стабилна среда на сигурност и за подготовка и осъществяване на въоръжена защита на териториалната цялост и независимостта на държавата.</a:t>
            </a:r>
          </a:p>
          <a:p>
            <a:pPr algn="just">
              <a:lnSpc>
                <a:spcPct val="114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За подготовката и осъществяването на отбраната на страната се възлагат права и задължения на въоръжените сили на Република България, на държавните органи, на органите на местното самоуправление и местната администрация, на юридическите лица и на гражданите.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697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902</Words>
  <Application>Microsoft Office PowerPoint</Application>
  <PresentationFormat>Widescreen</PresentationFormat>
  <Paragraphs>84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Times New Roman</vt:lpstr>
      <vt:lpstr>TmsCyr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Ивайло Недялков</dc:creator>
  <cp:lastModifiedBy>Росица Иванова Манолова-Иванова</cp:lastModifiedBy>
  <cp:revision>7</cp:revision>
  <dcterms:created xsi:type="dcterms:W3CDTF">2023-09-05T09:24:04Z</dcterms:created>
  <dcterms:modified xsi:type="dcterms:W3CDTF">2023-10-08T16:03:33Z</dcterms:modified>
</cp:coreProperties>
</file>