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35"/>
  </p:notesMasterIdLst>
  <p:handoutMasterIdLst>
    <p:handoutMasterId r:id="rId36"/>
  </p:handoutMasterIdLst>
  <p:sldIdLst>
    <p:sldId id="588" r:id="rId2"/>
    <p:sldId id="785" r:id="rId3"/>
    <p:sldId id="766" r:id="rId4"/>
    <p:sldId id="809" r:id="rId5"/>
    <p:sldId id="805" r:id="rId6"/>
    <p:sldId id="810" r:id="rId7"/>
    <p:sldId id="741" r:id="rId8"/>
    <p:sldId id="767" r:id="rId9"/>
    <p:sldId id="744" r:id="rId10"/>
    <p:sldId id="769" r:id="rId11"/>
    <p:sldId id="786" r:id="rId12"/>
    <p:sldId id="806" r:id="rId13"/>
    <p:sldId id="787" r:id="rId14"/>
    <p:sldId id="788" r:id="rId15"/>
    <p:sldId id="789" r:id="rId16"/>
    <p:sldId id="790" r:id="rId17"/>
    <p:sldId id="791" r:id="rId18"/>
    <p:sldId id="792" r:id="rId19"/>
    <p:sldId id="811" r:id="rId20"/>
    <p:sldId id="793" r:id="rId21"/>
    <p:sldId id="794" r:id="rId22"/>
    <p:sldId id="795" r:id="rId23"/>
    <p:sldId id="796" r:id="rId24"/>
    <p:sldId id="797" r:id="rId25"/>
    <p:sldId id="798" r:id="rId26"/>
    <p:sldId id="812" r:id="rId27"/>
    <p:sldId id="800" r:id="rId28"/>
    <p:sldId id="807" r:id="rId29"/>
    <p:sldId id="801" r:id="rId30"/>
    <p:sldId id="802" r:id="rId31"/>
    <p:sldId id="803" r:id="rId32"/>
    <p:sldId id="804" r:id="rId33"/>
    <p:sldId id="808" r:id="rId34"/>
  </p:sldIdLst>
  <p:sldSz cx="12192000" cy="6858000"/>
  <p:notesSz cx="6797675" cy="9928225"/>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F"/>
    <a:srgbClr val="FFE393"/>
    <a:srgbClr val="FF9933"/>
    <a:srgbClr val="FFFF99"/>
    <a:srgbClr val="0033CC"/>
    <a:srgbClr val="66FF66"/>
    <a:srgbClr val="FF33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63749" autoAdjust="0"/>
  </p:normalViewPr>
  <p:slideViewPr>
    <p:cSldViewPr snapToGrid="0">
      <p:cViewPr varScale="1">
        <p:scale>
          <a:sx n="42" d="100"/>
          <a:sy n="42" d="100"/>
        </p:scale>
        <p:origin x="1758" y="36"/>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218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B65155-03E4-4BF0-8267-795E76DE599A}" type="doc">
      <dgm:prSet loTypeId="urn:microsoft.com/office/officeart/2005/8/layout/vList2" loCatId="list" qsTypeId="urn:microsoft.com/office/officeart/2005/8/quickstyle/simple1#1" qsCatId="simple" csTypeId="urn:microsoft.com/office/officeart/2005/8/colors/accent1_2#1" csCatId="accent1" phldr="1"/>
      <dgm:spPr/>
      <dgm:t>
        <a:bodyPr/>
        <a:lstStyle/>
        <a:p>
          <a:endParaRPr lang="en-US"/>
        </a:p>
      </dgm:t>
    </dgm:pt>
    <dgm:pt modelId="{5EFEE580-E84F-4752-8269-54F3F98F30C2}" type="pres">
      <dgm:prSet presAssocID="{A9B65155-03E4-4BF0-8267-795E76DE599A}" presName="linear" presStyleCnt="0">
        <dgm:presLayoutVars>
          <dgm:animLvl val="lvl"/>
          <dgm:resizeHandles val="exact"/>
        </dgm:presLayoutVars>
      </dgm:prSet>
      <dgm:spPr/>
    </dgm:pt>
  </dgm:ptLst>
  <dgm:cxnLst>
    <dgm:cxn modelId="{CCACE29E-1251-457A-8B08-39DBB6D6A035}" type="presOf" srcId="{A9B65155-03E4-4BF0-8267-795E76DE599A}" destId="{5EFEE580-E84F-4752-8269-54F3F98F30C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Контейнер за горния колонтитул 1">
            <a:extLst>
              <a:ext uri="{FF2B5EF4-FFF2-40B4-BE49-F238E27FC236}">
                <a16:creationId xmlns:a16="http://schemas.microsoft.com/office/drawing/2014/main" id="{2965BA56-4C34-E554-5B2A-CCA48FE89D28}"/>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Контейнер за дата 2">
            <a:extLst>
              <a:ext uri="{FF2B5EF4-FFF2-40B4-BE49-F238E27FC236}">
                <a16:creationId xmlns:a16="http://schemas.microsoft.com/office/drawing/2014/main" id="{D642A6E3-AAAF-259F-5355-EFBAD5E8C619}"/>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A0EFD48B-4CA4-422B-9F85-7CCA99CDAA53}" type="datetimeFigureOut">
              <a:rPr lang="en-US"/>
              <a:pPr>
                <a:defRPr/>
              </a:pPr>
              <a:t>10/25/2023</a:t>
            </a:fld>
            <a:endParaRPr lang="en-US" dirty="0"/>
          </a:p>
        </p:txBody>
      </p:sp>
      <p:sp>
        <p:nvSpPr>
          <p:cNvPr id="4" name="Контейнер за долния колонтитул 3">
            <a:extLst>
              <a:ext uri="{FF2B5EF4-FFF2-40B4-BE49-F238E27FC236}">
                <a16:creationId xmlns:a16="http://schemas.microsoft.com/office/drawing/2014/main" id="{8B747B91-0687-C2F1-BE7C-675890D91602}"/>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a:p>
        </p:txBody>
      </p:sp>
      <p:sp>
        <p:nvSpPr>
          <p:cNvPr id="5" name="Контейнер за номер на слайда 4">
            <a:extLst>
              <a:ext uri="{FF2B5EF4-FFF2-40B4-BE49-F238E27FC236}">
                <a16:creationId xmlns:a16="http://schemas.microsoft.com/office/drawing/2014/main" id="{6BDE31C8-BEF1-4A79-CCE6-9747CD29E6EB}"/>
              </a:ext>
            </a:extLst>
          </p:cNvPr>
          <p:cNvSpPr>
            <a:spLocks noGrp="1"/>
          </p:cNvSpPr>
          <p:nvPr>
            <p:ph type="sldNum" sz="quarter" idx="3"/>
          </p:nvPr>
        </p:nvSpPr>
        <p:spPr>
          <a:xfrm>
            <a:off x="3849688" y="9429750"/>
            <a:ext cx="2946400" cy="498475"/>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2C1A1AE9-405E-45F6-8603-A59684E4F3D4}" type="slidenum">
              <a:rPr lang="en-US" altLang="bg-BG"/>
              <a:pPr/>
              <a:t>‹#›</a:t>
            </a:fld>
            <a:endParaRPr lang="en-US" altLang="bg-BG"/>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609A79-2FED-29E6-6360-736A403E10A2}"/>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8A1DF227-AB57-E48C-38A2-49B3B401529F}"/>
              </a:ext>
            </a:extLst>
          </p:cNvPr>
          <p:cNvSpPr>
            <a:spLocks noGrp="1"/>
          </p:cNvSpPr>
          <p:nvPr>
            <p:ph type="dt" idx="1"/>
          </p:nvPr>
        </p:nvSpPr>
        <p:spPr>
          <a:xfrm>
            <a:off x="3849688" y="0"/>
            <a:ext cx="2946400" cy="498475"/>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4AEF1FE-6896-48E4-9572-BA49DA112184}" type="datetimeFigureOut">
              <a:rPr lang="en-GB"/>
              <a:pPr>
                <a:defRPr/>
              </a:pPr>
              <a:t>25/10/2023</a:t>
            </a:fld>
            <a:endParaRPr lang="en-GB" dirty="0"/>
          </a:p>
        </p:txBody>
      </p:sp>
      <p:sp>
        <p:nvSpPr>
          <p:cNvPr id="4" name="Slide Image Placeholder 3">
            <a:extLst>
              <a:ext uri="{FF2B5EF4-FFF2-40B4-BE49-F238E27FC236}">
                <a16:creationId xmlns:a16="http://schemas.microsoft.com/office/drawing/2014/main" id="{E8510842-2554-69D7-6CB8-B10DB33D2FBE}"/>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79D923B8-609E-53F2-8792-F820C912C6A1}"/>
              </a:ext>
            </a:extLst>
          </p:cNvPr>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0C376624-5187-7739-E8CF-B1F95C722BAD}"/>
              </a:ext>
            </a:extLst>
          </p:cNvPr>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DE48695E-705C-6692-1C03-2B2BF9CB6106}"/>
              </a:ext>
            </a:extLst>
          </p:cNvPr>
          <p:cNvSpPr>
            <a:spLocks noGrp="1"/>
          </p:cNvSpPr>
          <p:nvPr>
            <p:ph type="sldNum" sz="quarter" idx="5"/>
          </p:nvPr>
        </p:nvSpPr>
        <p:spPr>
          <a:xfrm>
            <a:off x="3849688" y="9429750"/>
            <a:ext cx="2946400" cy="498475"/>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16AE3E2-1DC6-4BB4-94E7-82E63A0F7471}" type="slidenum">
              <a:rPr lang="en-GB" altLang="bg-BG"/>
              <a:pPr/>
              <a:t>‹#›</a:t>
            </a:fld>
            <a:endParaRPr lang="en-GB" altLang="bg-BG"/>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mod.b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vu.bg/"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f-acad.bg/" TargetMode="External"/><Relationship Id="rId4" Type="http://schemas.openxmlformats.org/officeDocument/2006/relationships/hyperlink" Target="http://www.naval-acad.bg/"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mod.bg/"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comd.bg/"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mod.b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comd.b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mod.b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comd.b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Контейнер за изображение на слайда 1">
            <a:extLst>
              <a:ext uri="{FF2B5EF4-FFF2-40B4-BE49-F238E27FC236}">
                <a16:creationId xmlns:a16="http://schemas.microsoft.com/office/drawing/2014/main" id="{ECDDF5A0-93CF-A05C-2329-9672FE49035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4" name="Контейнер за бележки 2">
            <a:extLst>
              <a:ext uri="{FF2B5EF4-FFF2-40B4-BE49-F238E27FC236}">
                <a16:creationId xmlns:a16="http://schemas.microsoft.com/office/drawing/2014/main" id="{DEA74B5A-70C7-7CE9-4901-0652BE04E6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spcBef>
                <a:spcPct val="0"/>
              </a:spcBef>
            </a:pPr>
            <a:r>
              <a:rPr lang="bg-BG" altLang="bg-BG" b="1">
                <a:solidFill>
                  <a:srgbClr val="C00000"/>
                </a:solidFill>
                <a:latin typeface="Arial" panose="020B0604020202020204" pitchFamily="34" charset="0"/>
                <a:ea typeface="Times New Roman" panose="02020603050405020304" pitchFamily="18" charset="0"/>
                <a:cs typeface="Arial" panose="020B0604020202020204" pitchFamily="34" charset="0"/>
              </a:rPr>
              <a:t>ПРИЕМАНЕ НА ВОЕННА СЛУЖБА И НА СЛУЖБА В РЕЗЕРВА НА ВЪОРЪЖЕНИТЕ СИЛИ НА РЕПУБЛИКА БЪЛГАРИЯ </a:t>
            </a:r>
            <a:r>
              <a:rPr lang="bg-BG" altLang="en-US">
                <a:solidFill>
                  <a:srgbClr val="C00000"/>
                </a:solidFill>
                <a:latin typeface="Arial" panose="020B0604020202020204" pitchFamily="34" charset="0"/>
                <a:ea typeface="Times New Roman" panose="02020603050405020304" pitchFamily="18" charset="0"/>
                <a:cs typeface="Arial" panose="020B0604020202020204" pitchFamily="34" charset="0"/>
              </a:rPr>
              <a:t> </a:t>
            </a:r>
          </a:p>
          <a:p>
            <a:pPr algn="just">
              <a:spcBef>
                <a:spcPct val="0"/>
              </a:spcBef>
            </a:pPr>
            <a:endParaRPr lang="bg-BG" altLang="en-US">
              <a:solidFill>
                <a:schemeClr val="bg1"/>
              </a:solidFill>
              <a:ea typeface="Times New Roman" panose="02020603050405020304" pitchFamily="18" charset="0"/>
              <a:cs typeface="Arial" panose="020B0604020202020204" pitchFamily="34" charset="0"/>
            </a:endParaRPr>
          </a:p>
        </p:txBody>
      </p:sp>
      <p:sp>
        <p:nvSpPr>
          <p:cNvPr id="8195" name="Контейнер за номер на слайда 3">
            <a:extLst>
              <a:ext uri="{FF2B5EF4-FFF2-40B4-BE49-F238E27FC236}">
                <a16:creationId xmlns:a16="http://schemas.microsoft.com/office/drawing/2014/main" id="{E0D81B0D-785C-F7FB-3BF0-EA725A70A4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7A08A1A-CEB4-47BE-BB95-DE319C689DA8}" type="slidenum">
              <a:rPr lang="en-GB" altLang="bg-BG"/>
              <a:pPr/>
              <a:t>1</a:t>
            </a:fld>
            <a:endParaRPr lang="en-GB" altLang="bg-BG"/>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Контейнер за изображение на слайда 1">
            <a:extLst>
              <a:ext uri="{FF2B5EF4-FFF2-40B4-BE49-F238E27FC236}">
                <a16:creationId xmlns:a16="http://schemas.microsoft.com/office/drawing/2014/main" id="{BF8641D3-0E71-DD3D-B3A5-7A1E0D10CAF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6E8CFB50-E24E-6E60-BCBC-81FF758A7BA6}"/>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Желаещите да станат офицери от въоръжените сили на Р. България, трябва да кандидатстват във висше военно училище. За целта е необходимо да влязат в Интернет страницата на Министерството на отбраната </a:t>
            </a:r>
            <a:r>
              <a:rPr lang="bg-BG" sz="1800" u="sng" kern="100"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www.mod.bg</a:t>
            </a:r>
            <a:r>
              <a:rPr lang="bg-BG" sz="1800" kern="100" dirty="0">
                <a:latin typeface="Arial" panose="020B0604020202020204" pitchFamily="34" charset="0"/>
                <a:ea typeface="Calibri" panose="020F0502020204030204" pitchFamily="34" charset="0"/>
                <a:cs typeface="Times New Roman" panose="02020603050405020304" pitchFamily="18" charset="0"/>
              </a:rPr>
              <a:t> и да намерят заповедта на министъра на отбраната, с  която до 31 януари ежегодно се обявяват заявеният брой места по професионални направления, специалности, специализации, образователно-квалификационни степени и форми на обучение във висшите военни училища (ВВУ).</a:t>
            </a:r>
            <a:endParaRPr lang="bg-BG"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След като изберат в кое ВВУ и за кои специалности ще кандидатстват,  търсят на Интернет сайта на военното училище, заповедта на началника на ВВУ, в която се определят периодите за провеждане на конкурсните изпити за приемане на обучаемите и обявата за кандидатстване в съответното ВВУ.</a:t>
            </a:r>
            <a:endParaRPr lang="bg-BG"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Arial" panose="020B0604020202020204" pitchFamily="34" charset="0"/>
              </a:rPr>
              <a:t>Кандидатите за курсанти заплащат такса за кандидатстване във ВВУ в размер, определян ежегодно с акт на Министерския съвет.</a:t>
            </a:r>
          </a:p>
          <a:p>
            <a:pPr indent="457200" algn="just" fontAlgn="auto">
              <a:lnSpc>
                <a:spcPct val="107000"/>
              </a:lnSpc>
              <a:spcBef>
                <a:spcPts val="0"/>
              </a:spcBef>
              <a:spcAft>
                <a:spcPts val="800"/>
              </a:spcAft>
              <a:defRPr/>
            </a:pPr>
            <a:r>
              <a:rPr lang="bg-BG" sz="1800" dirty="0">
                <a:latin typeface="Arial" panose="020B0604020202020204" pitchFamily="34" charset="0"/>
                <a:ea typeface="Times New Roman" panose="02020603050405020304" pitchFamily="18" charset="0"/>
                <a:cs typeface="Arial" panose="020B0604020202020204" pitchFamily="34" charset="0"/>
              </a:rPr>
              <a:t> </a:t>
            </a:r>
            <a:r>
              <a:rPr lang="bg-BG" sz="1800" b="1" dirty="0">
                <a:latin typeface="Arial" panose="020B0604020202020204" pitchFamily="34" charset="0"/>
                <a:ea typeface="Times New Roman" panose="02020603050405020304" pitchFamily="18" charset="0"/>
                <a:cs typeface="Arial" panose="020B0604020202020204" pitchFamily="34" charset="0"/>
              </a:rPr>
              <a:t>За по-доброто информиране, посещават военното окръжие, областният военен отдел/отдел ”Столичен” или експертите в офисите за военен отчет в общините/районите по местоживеене</a:t>
            </a:r>
            <a:r>
              <a:rPr lang="bg-BG" sz="1800" dirty="0">
                <a:latin typeface="Arial" panose="020B0604020202020204" pitchFamily="34" charset="0"/>
                <a:ea typeface="Times New Roman" panose="02020603050405020304" pitchFamily="18" charset="0"/>
                <a:cs typeface="Arial" panose="020B0604020202020204" pitchFamily="34" charset="0"/>
              </a:rPr>
              <a:t>, като трябва да отговарят на следните условия:</a:t>
            </a:r>
            <a:endParaRPr lang="bg-BG" sz="1800" kern="100" dirty="0">
              <a:latin typeface="Arial" panose="020B0604020202020204" pitchFamily="34" charset="0"/>
              <a:ea typeface="Calibri" panose="020F0502020204030204" pitchFamily="34" charset="0"/>
              <a:cs typeface="Arial" panose="020B0604020202020204" pitchFamily="34" charset="0"/>
            </a:endParaRPr>
          </a:p>
        </p:txBody>
      </p:sp>
      <p:sp>
        <p:nvSpPr>
          <p:cNvPr id="26627" name="Контейнер за номер на слайда 3">
            <a:extLst>
              <a:ext uri="{FF2B5EF4-FFF2-40B4-BE49-F238E27FC236}">
                <a16:creationId xmlns:a16="http://schemas.microsoft.com/office/drawing/2014/main" id="{A2473837-9762-7F69-4A8B-694E837697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391AFD5-C0DB-4E77-ABF3-C26DDDBB4382}" type="slidenum">
              <a:rPr lang="en-GB" altLang="bg-BG"/>
              <a:pPr/>
              <a:t>10</a:t>
            </a:fld>
            <a:endParaRPr lang="en-GB" altLang="bg-BG"/>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Контейнер за изображение на слайда 1">
            <a:extLst>
              <a:ext uri="{FF2B5EF4-FFF2-40B4-BE49-F238E27FC236}">
                <a16:creationId xmlns:a16="http://schemas.microsoft.com/office/drawing/2014/main" id="{4FCFED2C-0F77-0012-1413-C056A52C46C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3A0322AB-6FA7-194A-44F5-9694FFD6A4B2}"/>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Кандидатите трябва да отговарят на следните условия:</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имат средно образование – за обучение за придобиване на образователно-квалификационна степен (ОКС) ”бакалавър” или ”професионален бакалавър по…..”;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са граждани на Р. България и да нямат друго гражданство;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не са осъждани за умишлено престъпление от общ характер и срещу тях да няма образувано наказателно производство;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не са освобождавани от военна служба поради наложено дисциплинарно наказание ”уволнение”;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не страдат от психично заболяване, удостоверено по съответния ред;</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към 31 декември в годината на кандидатстване да са пълнолетни и не по-възрастни,  за граждански лица – 31 години;</a:t>
            </a:r>
          </a:p>
        </p:txBody>
      </p:sp>
      <p:sp>
        <p:nvSpPr>
          <p:cNvPr id="28675" name="Контейнер за номер на слайда 3">
            <a:extLst>
              <a:ext uri="{FF2B5EF4-FFF2-40B4-BE49-F238E27FC236}">
                <a16:creationId xmlns:a16="http://schemas.microsoft.com/office/drawing/2014/main" id="{440A9A6A-807D-8245-AEF1-3E1BB66433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506EBB6-750A-4AAC-B557-278D8EB705A0}" type="slidenum">
              <a:rPr lang="en-GB" altLang="bg-BG"/>
              <a:pPr/>
              <a:t>11</a:t>
            </a:fld>
            <a:endParaRPr lang="en-GB" altLang="bg-BG"/>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Контейнер за изображение на слайда 1">
            <a:extLst>
              <a:ext uri="{FF2B5EF4-FFF2-40B4-BE49-F238E27FC236}">
                <a16:creationId xmlns:a16="http://schemas.microsoft.com/office/drawing/2014/main" id="{9C0A219F-EC53-A7E4-AECC-4E4E0866806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AAFE613A-05A7-856A-B623-4B55CAFA6218}"/>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kern="100" dirty="0">
                <a:latin typeface="Arial" panose="020B0604020202020204" pitchFamily="34" charset="0"/>
                <a:ea typeface="Calibri" panose="020F0502020204030204" pitchFamily="34" charset="0"/>
                <a:cs typeface="Times New Roman" panose="02020603050405020304" pitchFamily="18" charset="0"/>
              </a:rPr>
              <a:t>-  да са с минимален ръст 150 см и минимално тегло 50 кг за мъж и минимален ръст 150 см и минимално тегло 48 кг за жена, а тези за специализация „летец-пилот” да бъде с максимален ръст 185 см и максимално тегло 80 кг;</a:t>
            </a:r>
            <a:endParaRPr lang="en-US"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kern="100" dirty="0">
                <a:latin typeface="Arial" panose="020B0604020202020204" pitchFamily="34" charset="0"/>
                <a:ea typeface="Calibri" panose="020F0502020204030204" pitchFamily="34" charset="0"/>
                <a:cs typeface="Times New Roman" panose="02020603050405020304" pitchFamily="18" charset="0"/>
              </a:rPr>
              <a:t>-  да имат зрителна острота 1,0 без корекция за всяко око и без смущение в цветното зрение;</a:t>
            </a:r>
            <a:endParaRPr lang="en-US"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kern="100" dirty="0">
                <a:latin typeface="Arial" panose="020B0604020202020204" pitchFamily="34" charset="0"/>
                <a:ea typeface="Calibri" panose="020F0502020204030204" pitchFamily="34" charset="0"/>
                <a:cs typeface="Times New Roman" panose="02020603050405020304" pitchFamily="18" charset="0"/>
              </a:rPr>
              <a:t>-  да са с нормален слух – шепотна реч 6 метра за всяко ухо отделно;</a:t>
            </a:r>
            <a:endParaRPr lang="en-US"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kern="100" dirty="0">
                <a:latin typeface="Arial" panose="020B0604020202020204" pitchFamily="34" charset="0"/>
                <a:ea typeface="Calibri" panose="020F0502020204030204" pitchFamily="34" charset="0"/>
                <a:cs typeface="Times New Roman" panose="02020603050405020304" pitchFamily="18" charset="0"/>
              </a:rPr>
              <a:t> Кандидатите могат да подават документи за всички специалности и специализации, по които е обявен прием в заповедта на министъра на отбраната  по реда на предпочитане.</a:t>
            </a:r>
            <a:endParaRPr lang="en-US"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 </a:t>
            </a:r>
            <a:endParaRPr lang="en-US" dirty="0"/>
          </a:p>
        </p:txBody>
      </p:sp>
      <p:sp>
        <p:nvSpPr>
          <p:cNvPr id="30723" name="Контейнер за номер на слайда 3">
            <a:extLst>
              <a:ext uri="{FF2B5EF4-FFF2-40B4-BE49-F238E27FC236}">
                <a16:creationId xmlns:a16="http://schemas.microsoft.com/office/drawing/2014/main" id="{202F5AB5-3695-DB6C-E35B-494BFCDA22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4A8863E-3EBB-46D0-B70B-66EA307C2978}" type="slidenum">
              <a:rPr lang="en-GB" altLang="bg-BG"/>
              <a:pPr/>
              <a:t>12</a:t>
            </a:fld>
            <a:endParaRPr lang="en-GB" altLang="bg-BG"/>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Контейнер за изображение на слайда 1">
            <a:extLst>
              <a:ext uri="{FF2B5EF4-FFF2-40B4-BE49-F238E27FC236}">
                <a16:creationId xmlns:a16="http://schemas.microsoft.com/office/drawing/2014/main" id="{8EBCED55-ACC9-B630-20C3-D7B72DFBBE4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EF2F4F02-D65D-7D90-3361-A1F536257692}"/>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Кандидатите - граждански лица, подават заявление по образец до началника на ВВУ чрез военните окръжия, областните военни отдели/отдел „Столичен”, офисите за военен отчет на общините/районите или директно, като прилагат следните документи:</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копие на диплома за средно образование;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копие на удостоверение за раждане;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удостоверение от областния Център за психично здраве за липса на психични заболявания – оригинал и копие;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автобиография в свободен текст – 2;</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свидетелство за съдимост – оригинал и копие;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служебна бележка от Националната следствена служба, удостоверяваща липсата на образувани предварителни производства за извършени умишлени престъпления от общ характер;</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състезателен картон по образец от ВВУ;</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декларация, че нямат друго гражданство освен българско;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заявление до началника на  ВВУ, което    съдържа  писменото   съгласие  на кандидата по чл. 43, ал. 2 от Закона за защита на  класифицираната информация (ЗЗКИ);</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нотариално заверена декларация по чл. 74, ал. 2, т. 1 от Данъчно-осигурителния процесуален кодекс;</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съгласие по чл.</a:t>
            </a:r>
            <a:r>
              <a:rPr lang="en-US" sz="1800" kern="100" dirty="0">
                <a:latin typeface="Arial" panose="020B0604020202020204" pitchFamily="34" charset="0"/>
                <a:ea typeface="Calibri" panose="020F0502020204030204" pitchFamily="34" charset="0"/>
                <a:cs typeface="Times New Roman" panose="02020603050405020304" pitchFamily="18" charset="0"/>
              </a:rPr>
              <a:t> </a:t>
            </a:r>
            <a:r>
              <a:rPr lang="bg-BG" sz="1800" kern="100" dirty="0">
                <a:latin typeface="Arial" panose="020B0604020202020204" pitchFamily="34" charset="0"/>
                <a:ea typeface="Calibri" panose="020F0502020204030204" pitchFamily="34" charset="0"/>
                <a:cs typeface="Times New Roman" panose="02020603050405020304" pitchFamily="18" charset="0"/>
              </a:rPr>
              <a:t>62, ал. 9 от Закона за кредитните институции;</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въпросник   за   проучване   по   чл. 46, т. 1 ЗЗКИ   (приложение  № 2 към чл. 47 и 48 ЗЗКИ), попълнен от кандидата;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ea typeface="Calibri" panose="020F0502020204030204" pitchFamily="34" charset="0"/>
                <a:cs typeface="Times New Roman" panose="02020603050405020304" pitchFamily="18" charset="0"/>
              </a:rPr>
              <a:t> </a:t>
            </a:r>
            <a:endParaRPr lang="en-US" sz="1800" kern="100" dirty="0">
              <a:ea typeface="Calibri" panose="020F0502020204030204" pitchFamily="34" charset="0"/>
              <a:cs typeface="Times New Roman" panose="02020603050405020304" pitchFamily="18" charset="0"/>
            </a:endParaRPr>
          </a:p>
        </p:txBody>
      </p:sp>
      <p:sp>
        <p:nvSpPr>
          <p:cNvPr id="32771" name="Контейнер за номер на слайда 3">
            <a:extLst>
              <a:ext uri="{FF2B5EF4-FFF2-40B4-BE49-F238E27FC236}">
                <a16:creationId xmlns:a16="http://schemas.microsoft.com/office/drawing/2014/main" id="{4206C8D4-EAEC-E94B-581D-DA2B3936BA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048EE6D-526E-4449-88B8-EA3E1DE57BC4}" type="slidenum">
              <a:rPr lang="en-GB" altLang="bg-BG"/>
              <a:pPr/>
              <a:t>13</a:t>
            </a:fld>
            <a:endParaRPr lang="en-GB" altLang="bg-BG"/>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Контейнер за изображение на слайда 1">
            <a:extLst>
              <a:ext uri="{FF2B5EF4-FFF2-40B4-BE49-F238E27FC236}">
                <a16:creationId xmlns:a16="http://schemas.microsoft.com/office/drawing/2014/main" id="{AF77AE7A-1C0C-A994-B630-3C60600FB1F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E86FBA79-D5B8-22B5-46F3-04459C4E2914}"/>
              </a:ext>
            </a:extLst>
          </p:cNvPr>
          <p:cNvSpPr>
            <a:spLocks noGrp="1"/>
          </p:cNvSpPr>
          <p:nvPr>
            <p:ph type="body" idx="1"/>
          </p:nvPr>
        </p:nvSpPr>
        <p:spPr/>
        <p:txBody>
          <a:bodyPr wrap="square" numCol="1" anchor="t" anchorCtr="0" compatLnSpc="1">
            <a:prstTxWarp prst="textNoShape">
              <a:avLst/>
            </a:prstTxWarp>
          </a:bodyPr>
          <a:lstStyle/>
          <a:p>
            <a:pPr indent="457200" algn="just">
              <a:lnSpc>
                <a:spcPct val="107000"/>
              </a:lnSpc>
              <a:spcBef>
                <a:spcPct val="0"/>
              </a:spcBef>
              <a:spcAft>
                <a:spcPts val="800"/>
              </a:spcAft>
            </a:pPr>
            <a:r>
              <a:rPr lang="en-US" altLang="bg-BG" sz="1800">
                <a:latin typeface="Arial" panose="020B0604020202020204" pitchFamily="34" charset="0"/>
                <a:ea typeface="Calibri" panose="020F0502020204030204" pitchFamily="34" charset="0"/>
                <a:cs typeface="Times New Roman" panose="02020603050405020304" pitchFamily="18" charset="0"/>
              </a:rPr>
              <a:t>       </a:t>
            </a:r>
            <a:r>
              <a:rPr lang="bg-BG" altLang="bg-BG" sz="1800">
                <a:latin typeface="Arial" panose="020B0604020202020204" pitchFamily="34" charset="0"/>
                <a:ea typeface="Calibri" panose="020F0502020204030204" pitchFamily="34" charset="0"/>
                <a:cs typeface="Times New Roman" panose="02020603050405020304" pitchFamily="18" charset="0"/>
              </a:rPr>
              <a:t>Кандидатите – граждански лица, лауреати на национални и международни  олимпиади по предмет, който съответства на предмета на писмения конкурсен изпит, и завършили средно образование в годината на провеждане на олимпиадата, прилагат и документ, издаден от Министерството на образованието, младежта и науката, удостоверяващ това обстоятелство.</a:t>
            </a:r>
            <a:endParaRPr lang="en-US" altLang="bg-BG" sz="1100">
              <a:ea typeface="Calibri" panose="020F0502020204030204" pitchFamily="34" charset="0"/>
              <a:cs typeface="Times New Roman" panose="02020603050405020304" pitchFamily="18" charset="0"/>
            </a:endParaRPr>
          </a:p>
          <a:p>
            <a:pPr indent="457200" algn="just">
              <a:lnSpc>
                <a:spcPct val="107000"/>
              </a:lnSpc>
              <a:spcBef>
                <a:spcPct val="0"/>
              </a:spcBef>
              <a:spcAft>
                <a:spcPts val="800"/>
              </a:spcAft>
            </a:pPr>
            <a:r>
              <a:rPr lang="en-US" altLang="bg-BG" sz="1800">
                <a:latin typeface="Arial" panose="020B0604020202020204" pitchFamily="34" charset="0"/>
                <a:ea typeface="Calibri" panose="020F0502020204030204" pitchFamily="34" charset="0"/>
                <a:cs typeface="Times New Roman" panose="02020603050405020304" pitchFamily="18" charset="0"/>
              </a:rPr>
              <a:t>      </a:t>
            </a:r>
            <a:r>
              <a:rPr lang="bg-BG" altLang="bg-BG" sz="1800">
                <a:latin typeface="Arial" panose="020B0604020202020204" pitchFamily="34" charset="0"/>
                <a:ea typeface="Calibri" panose="020F0502020204030204" pitchFamily="34" charset="0"/>
                <a:cs typeface="Times New Roman" panose="02020603050405020304" pitchFamily="18" charset="0"/>
              </a:rPr>
              <a:t>Подробна информация и формуляр за кандидатстване се публикува на Интернет страниците на ВВУ:</a:t>
            </a:r>
            <a:endParaRPr lang="en-US" altLang="bg-BG" sz="1100">
              <a:ea typeface="Calibri" panose="020F0502020204030204" pitchFamily="34" charset="0"/>
              <a:cs typeface="Times New Roman" panose="02020603050405020304" pitchFamily="18" charset="0"/>
            </a:endParaRPr>
          </a:p>
          <a:p>
            <a:pPr marL="742950" lvl="1" indent="457200" algn="just">
              <a:lnSpc>
                <a:spcPct val="107000"/>
              </a:lnSpc>
              <a:spcBef>
                <a:spcPct val="0"/>
              </a:spcBef>
              <a:spcAft>
                <a:spcPts val="800"/>
              </a:spcAft>
              <a:buFont typeface="Times New Roman" panose="02020603050405020304" pitchFamily="18" charset="0"/>
              <a:buChar char="-"/>
            </a:pPr>
            <a:r>
              <a:rPr lang="bg-BG" altLang="bg-BG" sz="1800">
                <a:latin typeface="Arial" panose="020B0604020202020204" pitchFamily="34" charset="0"/>
                <a:ea typeface="Calibri" panose="020F0502020204030204" pitchFamily="34" charset="0"/>
                <a:cs typeface="Times New Roman" panose="02020603050405020304" pitchFamily="18" charset="0"/>
              </a:rPr>
              <a:t>за НВУ ”Васил Левски” – </a:t>
            </a:r>
            <a:r>
              <a:rPr lang="bg-BG" altLang="bg-BG" sz="1800" u="sng">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www.nvu.bg</a:t>
            </a:r>
            <a:r>
              <a:rPr lang="bg-BG" altLang="bg-BG" sz="1800">
                <a:latin typeface="Arial" panose="020B0604020202020204" pitchFamily="34" charset="0"/>
                <a:ea typeface="Calibri" panose="020F0502020204030204" pitchFamily="34" charset="0"/>
                <a:cs typeface="Times New Roman" panose="02020603050405020304" pitchFamily="18" charset="0"/>
              </a:rPr>
              <a:t>; </a:t>
            </a:r>
            <a:endParaRPr lang="en-US" altLang="bg-BG" sz="1100">
              <a:ea typeface="Calibri" panose="020F0502020204030204" pitchFamily="34" charset="0"/>
              <a:cs typeface="Times New Roman" panose="02020603050405020304" pitchFamily="18" charset="0"/>
            </a:endParaRPr>
          </a:p>
          <a:p>
            <a:pPr marL="742950" lvl="1" indent="457200" algn="just">
              <a:lnSpc>
                <a:spcPct val="107000"/>
              </a:lnSpc>
              <a:spcBef>
                <a:spcPct val="0"/>
              </a:spcBef>
              <a:spcAft>
                <a:spcPts val="800"/>
              </a:spcAft>
              <a:buFont typeface="Times New Roman" panose="02020603050405020304" pitchFamily="18" charset="0"/>
              <a:buChar char="-"/>
            </a:pPr>
            <a:r>
              <a:rPr lang="bg-BG" altLang="bg-BG" sz="1800">
                <a:latin typeface="Arial" panose="020B0604020202020204" pitchFamily="34" charset="0"/>
                <a:ea typeface="Calibri" panose="020F0502020204030204" pitchFamily="34" charset="0"/>
                <a:cs typeface="Times New Roman" panose="02020603050405020304" pitchFamily="18" charset="0"/>
              </a:rPr>
              <a:t>за ВВМУ ”Н.Й. Вапцаров” – </a:t>
            </a:r>
            <a:r>
              <a:rPr lang="bg-BG" altLang="bg-BG" sz="1800" u="sng">
                <a:solidFill>
                  <a:srgbClr val="0563C1"/>
                </a:solidFill>
                <a:latin typeface="Arial" panose="020B0604020202020204" pitchFamily="34" charset="0"/>
                <a:ea typeface="Calibri" panose="020F0502020204030204" pitchFamily="34" charset="0"/>
                <a:cs typeface="Times New Roman" panose="02020603050405020304" pitchFamily="18" charset="0"/>
                <a:hlinkClick r:id="rId4"/>
              </a:rPr>
              <a:t>www.naval-acad.bg</a:t>
            </a:r>
            <a:r>
              <a:rPr lang="bg-BG" altLang="bg-BG" sz="1800">
                <a:latin typeface="Arial" panose="020B0604020202020204" pitchFamily="34" charset="0"/>
                <a:ea typeface="Calibri" panose="020F0502020204030204" pitchFamily="34" charset="0"/>
                <a:cs typeface="Times New Roman" panose="02020603050405020304" pitchFamily="18" charset="0"/>
              </a:rPr>
              <a:t>;</a:t>
            </a:r>
            <a:endParaRPr lang="en-US" altLang="bg-BG" sz="1100">
              <a:ea typeface="Calibri" panose="020F0502020204030204" pitchFamily="34" charset="0"/>
              <a:cs typeface="Times New Roman" panose="02020603050405020304" pitchFamily="18" charset="0"/>
            </a:endParaRPr>
          </a:p>
          <a:p>
            <a:pPr marL="742950" lvl="1" indent="457200" algn="just">
              <a:lnSpc>
                <a:spcPct val="107000"/>
              </a:lnSpc>
              <a:spcBef>
                <a:spcPct val="0"/>
              </a:spcBef>
              <a:spcAft>
                <a:spcPts val="800"/>
              </a:spcAft>
              <a:buFont typeface="Times New Roman" panose="02020603050405020304" pitchFamily="18" charset="0"/>
              <a:buChar char="-"/>
            </a:pPr>
            <a:r>
              <a:rPr lang="bg-BG" altLang="bg-BG" sz="1800">
                <a:latin typeface="Arial" panose="020B0604020202020204" pitchFamily="34" charset="0"/>
                <a:ea typeface="Calibri" panose="020F0502020204030204" pitchFamily="34" charset="0"/>
                <a:cs typeface="Times New Roman" panose="02020603050405020304" pitchFamily="18" charset="0"/>
              </a:rPr>
              <a:t>за ВВВУ ”Г. Бенковски” – </a:t>
            </a:r>
            <a:r>
              <a:rPr lang="bg-BG" altLang="bg-BG" sz="1800" u="sng">
                <a:solidFill>
                  <a:srgbClr val="0563C1"/>
                </a:solidFill>
                <a:latin typeface="Arial" panose="020B0604020202020204" pitchFamily="34" charset="0"/>
                <a:ea typeface="Calibri" panose="020F0502020204030204" pitchFamily="34" charset="0"/>
                <a:cs typeface="Times New Roman" panose="02020603050405020304" pitchFamily="18" charset="0"/>
                <a:hlinkClick r:id="rId5"/>
              </a:rPr>
              <a:t>https://www.af-acad.bg/</a:t>
            </a:r>
            <a:endParaRPr lang="en-US" altLang="bg-BG" sz="1100">
              <a:ea typeface="Calibri" panose="020F0502020204030204" pitchFamily="34" charset="0"/>
              <a:cs typeface="Times New Roman" panose="02020603050405020304" pitchFamily="18" charset="0"/>
            </a:endParaRPr>
          </a:p>
          <a:p>
            <a:pPr indent="457200" algn="just">
              <a:lnSpc>
                <a:spcPct val="107000"/>
              </a:lnSpc>
              <a:spcBef>
                <a:spcPct val="0"/>
              </a:spcBef>
              <a:spcAft>
                <a:spcPts val="800"/>
              </a:spcAft>
            </a:pPr>
            <a:r>
              <a:rPr lang="en-US" altLang="bg-BG" sz="1800">
                <a:latin typeface="Arial" panose="020B0604020202020204" pitchFamily="34" charset="0"/>
                <a:ea typeface="Calibri" panose="020F0502020204030204" pitchFamily="34" charset="0"/>
                <a:cs typeface="Times New Roman" panose="02020603050405020304" pitchFamily="18" charset="0"/>
              </a:rPr>
              <a:t>     </a:t>
            </a:r>
            <a:r>
              <a:rPr lang="bg-BG" altLang="bg-BG" sz="1800">
                <a:latin typeface="Arial" panose="020B0604020202020204" pitchFamily="34" charset="0"/>
                <a:ea typeface="Calibri" panose="020F0502020204030204" pitchFamily="34" charset="0"/>
                <a:cs typeface="Times New Roman" panose="02020603050405020304" pitchFamily="18" charset="0"/>
              </a:rPr>
              <a:t>Пътните разходи, разходите за храна и нощувки на кандидатите – за времето на конкурсните изпити са за сметка на кандидатите. ВВУ осигуряват срещу заплащане нощувки на желаещите кандидати.</a:t>
            </a:r>
            <a:endParaRPr lang="en-US" altLang="bg-BG" sz="1100">
              <a:ea typeface="Calibri" panose="020F0502020204030204" pitchFamily="34" charset="0"/>
              <a:cs typeface="Times New Roman" panose="02020603050405020304" pitchFamily="18" charset="0"/>
            </a:endParaRPr>
          </a:p>
        </p:txBody>
      </p:sp>
      <p:sp>
        <p:nvSpPr>
          <p:cNvPr id="34819" name="Контейнер за номер на слайда 3">
            <a:extLst>
              <a:ext uri="{FF2B5EF4-FFF2-40B4-BE49-F238E27FC236}">
                <a16:creationId xmlns:a16="http://schemas.microsoft.com/office/drawing/2014/main" id="{52316746-CAF6-1DE4-9323-9EC0AF6961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8091D1C-0298-4812-AB7D-E27DEA05E58B}" type="slidenum">
              <a:rPr lang="en-GB" altLang="bg-BG"/>
              <a:pPr/>
              <a:t>14</a:t>
            </a:fld>
            <a:endParaRPr lang="en-GB" altLang="bg-BG"/>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Контейнер за изображение на слайда 1">
            <a:extLst>
              <a:ext uri="{FF2B5EF4-FFF2-40B4-BE49-F238E27FC236}">
                <a16:creationId xmlns:a16="http://schemas.microsoft.com/office/drawing/2014/main" id="{23E1C7F1-6523-9995-1820-430F81B0247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20B5E6B9-5F67-20C7-9D14-FE027D322A8C}"/>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Кандидатите – граждански лица кандидатстват за ВВУ като полагат:</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писмен конкурсен изпит по предмет от учебния план на средното училище;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тест за физическа годност;</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писмен тест по английски, френски или немски език.</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Провеждането на конкурсните изпити се извършва по предварително обявен график от комисии, назначени със заповед на началника на ВВУ.</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Кандидатите се явяват на теста за физическа годност по спортно облекло, което си осигуряват самостоятелно.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Резултатите от конкурсните изпити и тестовете са окончателни и важат само в годината на кандидатстването.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На всички кандидати се извършва медицинско освидетелстване на годността и психологична оценка (психологична годност) за обучение във ВВУ по график утвърден от началниците на ВВУ и Военномедицинска академия. Медицинското освидетелстване завършва с издаване на експертно заключение по годността за обучение във ВВУ.</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ea typeface="Calibri" panose="020F0502020204030204" pitchFamily="34" charset="0"/>
                <a:cs typeface="Times New Roman" panose="02020603050405020304" pitchFamily="18" charset="0"/>
              </a:rPr>
              <a:t> </a:t>
            </a:r>
            <a:endParaRPr lang="en-US" sz="1800" kern="100" dirty="0">
              <a:ea typeface="Calibri" panose="020F0502020204030204" pitchFamily="34" charset="0"/>
              <a:cs typeface="Times New Roman" panose="02020603050405020304" pitchFamily="18" charset="0"/>
            </a:endParaRPr>
          </a:p>
          <a:p>
            <a:pPr indent="457200" algn="just" fontAlgn="auto">
              <a:spcBef>
                <a:spcPts val="0"/>
              </a:spcBef>
              <a:spcAft>
                <a:spcPts val="0"/>
              </a:spcAft>
              <a:defRPr/>
            </a:pPr>
            <a:endParaRPr lang="en-US" dirty="0"/>
          </a:p>
        </p:txBody>
      </p:sp>
      <p:sp>
        <p:nvSpPr>
          <p:cNvPr id="36867" name="Контейнер за номер на слайда 3">
            <a:extLst>
              <a:ext uri="{FF2B5EF4-FFF2-40B4-BE49-F238E27FC236}">
                <a16:creationId xmlns:a16="http://schemas.microsoft.com/office/drawing/2014/main" id="{77C563E1-4B86-A631-1549-8C798999F9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CD9BD90-BB10-43FE-A4FC-B4651CFF4970}" type="slidenum">
              <a:rPr lang="en-GB" altLang="bg-BG"/>
              <a:pPr/>
              <a:t>15</a:t>
            </a:fld>
            <a:endParaRPr lang="en-GB" altLang="bg-BG"/>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Контейнер за изображение на слайда 1">
            <a:extLst>
              <a:ext uri="{FF2B5EF4-FFF2-40B4-BE49-F238E27FC236}">
                <a16:creationId xmlns:a16="http://schemas.microsoft.com/office/drawing/2014/main" id="{032EB872-1733-6BC1-FA34-4F1145B19C5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A1F99182-3391-9728-CA3B-BE565BCFD193}"/>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Приемането на кандидатите за обучение във всяко ВВУ се извършва от приемна комисия, назначена със заповед на министъра на отбраната.</a:t>
            </a:r>
            <a:endParaRPr lang="en-US" sz="1800" kern="100" dirty="0">
              <a:latin typeface="Arial" panose="020B060402020202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Приемната комисия беседва с всеки кандидат, като председателят на комисията обявява решението за приемането или неприемането им. Решението на приемната комисия е окончателно и не подлежи на преразглеждане. Приетите кандидати се уведомяват писмено за специалността и специализацията, в които са приети, и за времето за явяване във ВВУ за започване на обучението. При необходимост със заповед на началника на ВВУ се организира втори прием и попълване на незаетите места.</a:t>
            </a:r>
            <a:endParaRPr lang="en-US" dirty="0"/>
          </a:p>
        </p:txBody>
      </p:sp>
      <p:sp>
        <p:nvSpPr>
          <p:cNvPr id="38915" name="Контейнер за номер на слайда 3">
            <a:extLst>
              <a:ext uri="{FF2B5EF4-FFF2-40B4-BE49-F238E27FC236}">
                <a16:creationId xmlns:a16="http://schemas.microsoft.com/office/drawing/2014/main" id="{7D1D00C9-953E-D4B1-1CDF-D52777FDBB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7AB0A59-A662-47D4-8193-A100F617E969}" type="slidenum">
              <a:rPr lang="en-GB" altLang="bg-BG"/>
              <a:pPr/>
              <a:t>16</a:t>
            </a:fld>
            <a:endParaRPr lang="en-GB" altLang="bg-BG"/>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Контейнер за изображение на слайда 1">
            <a:extLst>
              <a:ext uri="{FF2B5EF4-FFF2-40B4-BE49-F238E27FC236}">
                <a16:creationId xmlns:a16="http://schemas.microsoft.com/office/drawing/2014/main" id="{2F8B4CF4-EC8F-85FD-38AC-F5727E357D7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5198BF49-30B8-DC71-C2B4-11A6E5C1216A}"/>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b="1" kern="100" dirty="0">
                <a:latin typeface="Arial" panose="020B0604020202020204" pitchFamily="34" charset="0"/>
                <a:ea typeface="Calibri" panose="020F0502020204030204" pitchFamily="34" charset="0"/>
                <a:cs typeface="Times New Roman" panose="02020603050405020304" pitchFamily="18" charset="0"/>
              </a:rPr>
              <a:t>2. Приемане на служба в резерва на въоръжените сили на Република България.</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Службата на български граждани в доброволния резерв е служба с особено предназначение и включва период от време, през който резервистите на доброволен принцип се извикват за изпълнение на задачи в състава на военните формирования от въоръжените сили или за придобиване на  военна подготовка, за обучение в курсове за повишаване на квалификацията или за преквалификация.</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Кандидатите за резервисти трябва да отговарят на следните условия:</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 да са пълнолетни граждани на Република България и да нямат друго гражданство;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 да са годни и психологически пригодни за служба в доброволния резерв;  </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 да притежават образование, съответстващо на изискванията на длъжността;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r>
              <a:rPr lang="bg-BG" sz="1800" kern="100" dirty="0">
                <a:latin typeface="Arial" panose="020B0604020202020204" pitchFamily="34" charset="0"/>
                <a:ea typeface="Calibri" panose="020F0502020204030204" pitchFamily="34" charset="0"/>
                <a:cs typeface="Times New Roman" panose="02020603050405020304" pitchFamily="18" charset="0"/>
              </a:rPr>
              <a:t>-  да не са осъждани за умишлено престъпление от общ характер;</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r>
              <a:rPr lang="bg-BG" sz="1800" kern="100" dirty="0">
                <a:latin typeface="Arial" panose="020B0604020202020204" pitchFamily="34" charset="0"/>
                <a:ea typeface="Calibri" panose="020F0502020204030204" pitchFamily="34" charset="0"/>
                <a:cs typeface="Times New Roman" panose="02020603050405020304" pitchFamily="18" charset="0"/>
              </a:rPr>
              <a:t>- срещу тях  да  няма образувано наказателно производство за умишлено престъпление от общ характер;</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r>
              <a:rPr lang="bg-BG" sz="1800" kern="100" dirty="0">
                <a:latin typeface="Arial" panose="020B0604020202020204" pitchFamily="34" charset="0"/>
                <a:ea typeface="Calibri" panose="020F0502020204030204" pitchFamily="34" charset="0"/>
                <a:cs typeface="Times New Roman" panose="02020603050405020304" pitchFamily="18" charset="0"/>
              </a:rPr>
              <a:t>- да не са освобождавани от военна служба поради наложено дисциплинарно наказание „уволнение”;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r>
              <a:rPr lang="bg-BG" sz="1800" kern="100" dirty="0">
                <a:latin typeface="Arial" panose="020B0604020202020204" pitchFamily="34" charset="0"/>
                <a:ea typeface="Calibri" panose="020F0502020204030204" pitchFamily="34" charset="0"/>
                <a:cs typeface="Times New Roman" panose="02020603050405020304" pitchFamily="18" charset="0"/>
              </a:rPr>
              <a:t>-  да не са навършили пределна възраст за служба в доброволния резерв.</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Пределната възраст за служба в доброволния резерв 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r>
              <a:rPr lang="bg-BG" sz="1800" kern="100" dirty="0">
                <a:latin typeface="Arial" panose="020B0604020202020204" pitchFamily="34" charset="0"/>
                <a:ea typeface="Calibri" panose="020F0502020204030204" pitchFamily="34" charset="0"/>
                <a:cs typeface="Times New Roman" panose="02020603050405020304" pitchFamily="18" charset="0"/>
              </a:rPr>
              <a:t>-  за войниците (матросите) и сержантите (старшините) – 55 години;</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r>
              <a:rPr lang="bg-BG" sz="1800" kern="100" dirty="0">
                <a:latin typeface="Arial" panose="020B0604020202020204" pitchFamily="34" charset="0"/>
                <a:ea typeface="Calibri" panose="020F0502020204030204" pitchFamily="34" charset="0"/>
                <a:cs typeface="Times New Roman" panose="02020603050405020304" pitchFamily="18" charset="0"/>
              </a:rPr>
              <a:t>-  за офицерските кандидати и офицерите – 60 години.</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ea typeface="Calibri" panose="020F0502020204030204" pitchFamily="34" charset="0"/>
                <a:cs typeface="Times New Roman" panose="02020603050405020304" pitchFamily="18" charset="0"/>
              </a:rPr>
              <a:t> </a:t>
            </a:r>
            <a:endParaRPr lang="en-US" sz="1800" kern="100" dirty="0">
              <a:ea typeface="Calibri" panose="020F0502020204030204" pitchFamily="34" charset="0"/>
              <a:cs typeface="Times New Roman" panose="02020603050405020304" pitchFamily="18" charset="0"/>
            </a:endParaRPr>
          </a:p>
        </p:txBody>
      </p:sp>
      <p:sp>
        <p:nvSpPr>
          <p:cNvPr id="40963" name="Контейнер за номер на слайда 3">
            <a:extLst>
              <a:ext uri="{FF2B5EF4-FFF2-40B4-BE49-F238E27FC236}">
                <a16:creationId xmlns:a16="http://schemas.microsoft.com/office/drawing/2014/main" id="{D59A0E81-FFE6-8DE9-B397-FD39435936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8324680-6E6B-40A4-A417-40F51D0A4EC0}" type="slidenum">
              <a:rPr lang="en-GB" altLang="bg-BG"/>
              <a:pPr/>
              <a:t>17</a:t>
            </a:fld>
            <a:endParaRPr lang="en-GB" altLang="bg-BG"/>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Контейнер за изображение на слайда 1">
            <a:extLst>
              <a:ext uri="{FF2B5EF4-FFF2-40B4-BE49-F238E27FC236}">
                <a16:creationId xmlns:a16="http://schemas.microsoft.com/office/drawing/2014/main" id="{EB784809-8A21-86FA-8630-DFCCE185FD2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FD9AF595-969D-F2F9-47E0-28F0E4B1A5FA}"/>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Годността и психологическата пригодност за служба в доброволния резерв се определя от военномедицински органи и специализирани звена по психологическо осигуряване при условия и по ред, определени с акт на министъра на отбраната.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Министърът на отбраната може да определи длъжности за резервисти, които се заемат от лица с основно образование и български граждани с двойно гражданство, при спазване изискванията на Закона за защита на класифицираната информация.  </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Конкурсът за длъжности за служба в доброволния резерв се провежда от комисия, назначена със заповед  на министъра на отбраната или оправомощеното от него длъжностно лице. С обявяването на конкурса могат да се определят и други специфични изисквания извън задължителните. </a:t>
            </a: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Длъжностите, определени за приемане в доброволния резерв, се обявяват на Интернет страницата на Министерството на отбраната </a:t>
            </a:r>
            <a:r>
              <a:rPr lang="bg-BG" sz="1800" u="sng" kern="100"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www.mod.bg</a:t>
            </a:r>
            <a:r>
              <a:rPr lang="bg-BG" sz="1800" kern="100" dirty="0">
                <a:latin typeface="Arial" panose="020B0604020202020204" pitchFamily="34" charset="0"/>
                <a:ea typeface="Calibri" panose="020F0502020204030204" pitchFamily="34" charset="0"/>
                <a:cs typeface="Times New Roman" panose="02020603050405020304" pitchFamily="18" charset="0"/>
              </a:rPr>
              <a:t> и на сайта на  Централното военно окръжие </a:t>
            </a:r>
            <a:r>
              <a:rPr lang="bg-BG" sz="1800" u="sng" kern="100"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4"/>
              </a:rPr>
              <a:t>www.comd.bg</a:t>
            </a:r>
            <a:r>
              <a:rPr lang="bg-BG" sz="1800" kern="100" dirty="0">
                <a:latin typeface="Arial" panose="020B0604020202020204" pitchFamily="34" charset="0"/>
                <a:ea typeface="Calibri" panose="020F0502020204030204" pitchFamily="34" charset="0"/>
                <a:cs typeface="Times New Roman" panose="02020603050405020304" pitchFamily="18" charset="0"/>
              </a:rPr>
              <a:t>.</a:t>
            </a: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Началниците на военни окръжия, областни военни отдели/отдел ”Столичен” и експертите в офисите за военен отчет на общините/районите организират приемането и регистрирането на документите на кандидатите за служба в доброволния резерв. </a:t>
            </a: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Кандидатите за обявените длъжности за служба в доброволния резерв, подават в съответната структура на ЦВО по местоживеене, заявление за участие в конкурса по образец, определен с акт на министъра на отбраната, заедно с необходимите документи. Преди подаване на документите за участие в конкурса кандидатите се информират от представителите на военните окръжия, областните военни отдели/отдел ”Столичен” и експертите в офисите за военен отчет на общините/районите за условията и реда за приемане и служба в доброволния резерв.</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ea typeface="Calibri" panose="020F0502020204030204" pitchFamily="34" charset="0"/>
                <a:cs typeface="Times New Roman" panose="02020603050405020304" pitchFamily="18" charset="0"/>
              </a:rPr>
              <a:t> </a:t>
            </a:r>
            <a:endParaRPr lang="en-US" dirty="0"/>
          </a:p>
        </p:txBody>
      </p:sp>
      <p:sp>
        <p:nvSpPr>
          <p:cNvPr id="43011" name="Контейнер за номер на слайда 3">
            <a:extLst>
              <a:ext uri="{FF2B5EF4-FFF2-40B4-BE49-F238E27FC236}">
                <a16:creationId xmlns:a16="http://schemas.microsoft.com/office/drawing/2014/main" id="{577DA66B-7EA6-CE54-34A2-B1688AD719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04D7529-4115-4604-9A8B-17A7413B2983}" type="slidenum">
              <a:rPr lang="en-GB" altLang="bg-BG"/>
              <a:pPr/>
              <a:t>18</a:t>
            </a:fld>
            <a:endParaRPr lang="en-GB" altLang="bg-BG"/>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Контейнер за изображение на слайда 1">
            <a:extLst>
              <a:ext uri="{FF2B5EF4-FFF2-40B4-BE49-F238E27FC236}">
                <a16:creationId xmlns:a16="http://schemas.microsoft.com/office/drawing/2014/main" id="{28D7F6BA-91C7-4120-D55A-4B4041AA87B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365E5BBA-CCD7-EC84-8217-74972A6D7D26}"/>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Годността и психологическата пригодност за служба в доброволния резерв се определя от военномедицински органи и специализирани звена по психологическо осигуряване при условия и по ред, определени с акт на министъра на отбраната.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Министърът на отбраната може да определи длъжности за резервисти, които се заемат от лица с основно образование и български граждани с двойно гражданство, при спазване изискванията на Закона за защита на класифицираната информация.  </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Конкурсът за длъжности за служба в доброволния резерв се провежда от комисия, назначена със заповед  на министъра на отбраната или оправомощеното от него длъжностно лице. С обявяването на конкурса могат да се определят и други специфични изисквания извън задължителните. </a:t>
            </a: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Длъжностите, определени за приемане в доброволния резерв, се обявяват на Интернет страницата на Министерството на отбраната </a:t>
            </a:r>
            <a:r>
              <a:rPr lang="bg-BG" sz="1800" u="sng" kern="100"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www.mod.bg</a:t>
            </a:r>
            <a:r>
              <a:rPr lang="bg-BG" sz="1800" kern="100" dirty="0">
                <a:latin typeface="Arial" panose="020B0604020202020204" pitchFamily="34" charset="0"/>
                <a:ea typeface="Calibri" panose="020F0502020204030204" pitchFamily="34" charset="0"/>
                <a:cs typeface="Times New Roman" panose="02020603050405020304" pitchFamily="18" charset="0"/>
              </a:rPr>
              <a:t> и на сайта на  Централното военно окръжие </a:t>
            </a:r>
            <a:r>
              <a:rPr lang="bg-BG" sz="1800" u="sng" kern="100"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4"/>
              </a:rPr>
              <a:t>www.comd.bg</a:t>
            </a:r>
            <a:r>
              <a:rPr lang="bg-BG" sz="1800" kern="100" dirty="0">
                <a:latin typeface="Arial" panose="020B0604020202020204" pitchFamily="34" charset="0"/>
                <a:ea typeface="Calibri" panose="020F0502020204030204" pitchFamily="34" charset="0"/>
                <a:cs typeface="Times New Roman" panose="02020603050405020304" pitchFamily="18" charset="0"/>
              </a:rPr>
              <a:t>.</a:t>
            </a: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Началниците на военни окръжия, областни военни отдели/отдел ”Столичен” и експертите в офисите за военен отчет на общините/районите организират приемането и регистрирането на документите на кандидатите за служба в доброволния резерв. </a:t>
            </a: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Кандидатите за обявените длъжности за служба в доброволния резерв, подават в съответната структура на ЦВО по местоживеене, заявление за участие в конкурса по образец, определен с акт на министъра на отбраната, заедно с необходимите документи. Преди подаване на документите за участие в конкурса кандидатите се информират от представителите на военните окръжия, областните военни отдели/отдел ”Столичен” и експертите в офисите за военен отчет на общините/районите за условията и реда за приемане и служба в доброволния резерв.</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ea typeface="Calibri" panose="020F0502020204030204" pitchFamily="34" charset="0"/>
                <a:cs typeface="Times New Roman" panose="02020603050405020304" pitchFamily="18" charset="0"/>
              </a:rPr>
              <a:t> </a:t>
            </a:r>
            <a:endParaRPr lang="en-US" dirty="0"/>
          </a:p>
        </p:txBody>
      </p:sp>
      <p:sp>
        <p:nvSpPr>
          <p:cNvPr id="45059" name="Контейнер за номер на слайда 3">
            <a:extLst>
              <a:ext uri="{FF2B5EF4-FFF2-40B4-BE49-F238E27FC236}">
                <a16:creationId xmlns:a16="http://schemas.microsoft.com/office/drawing/2014/main" id="{AFDEFECC-06D0-24B8-0AFB-098C2346E6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5EDB885-5867-4525-9554-3F44C2787105}" type="slidenum">
              <a:rPr lang="en-GB" altLang="bg-BG"/>
              <a:pPr/>
              <a:t>19</a:t>
            </a:fld>
            <a:endParaRPr lang="en-GB" altLang="bg-B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Контейнер за изображение на слайда 1">
            <a:extLst>
              <a:ext uri="{FF2B5EF4-FFF2-40B4-BE49-F238E27FC236}">
                <a16:creationId xmlns:a16="http://schemas.microsoft.com/office/drawing/2014/main" id="{BFDB2226-BDE3-DFFA-89A4-5D8C4955409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6026A252-F915-CC1E-0D26-6FA720328D79}"/>
              </a:ext>
            </a:extLst>
          </p:cNvPr>
          <p:cNvSpPr>
            <a:spLocks noGrp="1"/>
          </p:cNvSpPr>
          <p:nvPr>
            <p:ph type="body" idx="1"/>
          </p:nvPr>
        </p:nvSpPr>
        <p:spPr/>
        <p:txBody>
          <a:bodyPr/>
          <a:lstStyle/>
          <a:p>
            <a:pPr indent="457200" algn="just" fontAlgn="auto">
              <a:spcBef>
                <a:spcPts val="0"/>
              </a:spcBef>
              <a:spcAft>
                <a:spcPts val="0"/>
              </a:spcAft>
              <a:defRPr/>
            </a:pPr>
            <a:r>
              <a:rPr lang="bg-BG" dirty="0"/>
              <a:t>Използването на всички възможности за комплектуване на Въоръжените сили на Република България с качествен кадрови потенциал, е съобразено с настоящия етап на развитие на страната и свързаните с него характеристики и тенденции на военното дело. В този контекст, набирането на кадри придобиват особено значение, а приносът им създава възможности, за нарастване способностите на военните формирования от въоръжените сили за изпълнение на техните задачи както в мирно, така и във военно време. </a:t>
            </a:r>
          </a:p>
          <a:p>
            <a:pPr fontAlgn="auto">
              <a:spcBef>
                <a:spcPts val="0"/>
              </a:spcBef>
              <a:spcAft>
                <a:spcPts val="0"/>
              </a:spcAft>
              <a:defRPr/>
            </a:pPr>
            <a:endParaRPr lang="bg-BG" dirty="0"/>
          </a:p>
        </p:txBody>
      </p:sp>
      <p:sp>
        <p:nvSpPr>
          <p:cNvPr id="10243" name="Контейнер за номер на слайда 3">
            <a:extLst>
              <a:ext uri="{FF2B5EF4-FFF2-40B4-BE49-F238E27FC236}">
                <a16:creationId xmlns:a16="http://schemas.microsoft.com/office/drawing/2014/main" id="{F66D4211-056A-7894-4A3F-6EAA68CDF3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258BCB2-33EA-46D5-A7E9-2A24729B5C64}" type="slidenum">
              <a:rPr lang="en-GB" altLang="bg-BG"/>
              <a:pPr/>
              <a:t>2</a:t>
            </a:fld>
            <a:endParaRPr lang="en-GB" altLang="bg-BG"/>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Контейнер за изображение на слайда 1">
            <a:extLst>
              <a:ext uri="{FF2B5EF4-FFF2-40B4-BE49-F238E27FC236}">
                <a16:creationId xmlns:a16="http://schemas.microsoft.com/office/drawing/2014/main" id="{401A1FC4-2D16-C884-06E9-1075114016D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32A6432E-EDFD-EB14-021D-BCA04EB4004F}"/>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Военните окръжия, областните военни отдели/отдел ”Столичен” за приемането на кандидати за служба в доброволния резерв извършват следните дейности:</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проверяват за пълния набор на подадените документи;</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изпращат кандидатите за резервисти, чиито документи са комплектувани, в съответните военномедицински органи и специализирани звена и органи по психологическо осигуряване , за определяне на годността  и психологическата пригодност за служба в доброволния резерв; </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изготвят списъци на допуснатите и на недопуснатите до конкурса кандидати в 14-дневен срок след изтичането на срока за подаване на документите и ги обявяват на интернет сайта на ЦВО, като същите се поставят на общодостъпни места във военните окръжия, областните военни отдели/отдел ”Столичен”;</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връщат в същия срок документите на кандидатите, които не отговарят на изискванията за участие в конкурса, като мотивират отказа;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изпращат документите на кандидатите, които отговарят на изискванията за участие в конкурса, на комисията за провеждане на същия;</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Недопускането до участие в конкурса подлежи на административен контрол пред началника на ЦВО в 3-дневен срок от обявяването на списъка в съответната структура на ЦВО. Началникът на ЦВО се произнася в 3-дневен срок от получаването на жалбата. Жалбата не спира конкурсната процедура.</a:t>
            </a:r>
            <a:endParaRPr lang="en-US" dirty="0"/>
          </a:p>
        </p:txBody>
      </p:sp>
      <p:sp>
        <p:nvSpPr>
          <p:cNvPr id="47107" name="Контейнер за номер на слайда 3">
            <a:extLst>
              <a:ext uri="{FF2B5EF4-FFF2-40B4-BE49-F238E27FC236}">
                <a16:creationId xmlns:a16="http://schemas.microsoft.com/office/drawing/2014/main" id="{7F00167E-1BE1-BBD6-8232-17371B1228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CEF8568-D5FA-43A5-9B20-03FF3B3A24EC}" type="slidenum">
              <a:rPr lang="en-GB" altLang="bg-BG"/>
              <a:pPr/>
              <a:t>20</a:t>
            </a:fld>
            <a:endParaRPr lang="en-GB" altLang="bg-BG"/>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Контейнер за изображение на слайда 1">
            <a:extLst>
              <a:ext uri="{FF2B5EF4-FFF2-40B4-BE49-F238E27FC236}">
                <a16:creationId xmlns:a16="http://schemas.microsoft.com/office/drawing/2014/main" id="{04578B46-98FA-6006-1A5B-CAF91B90C20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8E0F9389-E0BF-4E42-BA39-9D7365826178}"/>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b="1" kern="100" dirty="0">
                <a:latin typeface="Arial" panose="020B0604020202020204" pitchFamily="34" charset="0"/>
                <a:ea typeface="Calibri" panose="020F0502020204030204" pitchFamily="34" charset="0"/>
                <a:cs typeface="Times New Roman" panose="02020603050405020304" pitchFamily="18" charset="0"/>
              </a:rPr>
              <a:t>Комисията за провеждане на конкурса извършва следното: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провежда конкурса при условията и по реда, определени със заповедта на министъра на отбраната или на оправомощеното от него длъжностно лице;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изготвя протокол, в който класира кандидатите за всяка длъжност по низходящ ред и го изпраща до министъра на отбраната или оправомощеното от него длъжностно лице с предложение за сключване на договор с класираните на първо място кандидати; </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писмено уведомява кандидатите за резултатите от класирането чрез съответната структура на ЦВО и връща документите на </a:t>
            </a:r>
            <a:r>
              <a:rPr lang="bg-BG" sz="1800" kern="100" dirty="0" err="1">
                <a:latin typeface="Arial" panose="020B0604020202020204" pitchFamily="34" charset="0"/>
                <a:ea typeface="Calibri" panose="020F0502020204030204" pitchFamily="34" charset="0"/>
                <a:cs typeface="Times New Roman" panose="02020603050405020304" pitchFamily="18" charset="0"/>
              </a:rPr>
              <a:t>некласираните</a:t>
            </a:r>
            <a:r>
              <a:rPr lang="bg-BG" sz="1800" kern="100" dirty="0">
                <a:latin typeface="Arial" panose="020B0604020202020204" pitchFamily="34" charset="0"/>
                <a:ea typeface="Calibri" panose="020F0502020204030204" pitchFamily="34" charset="0"/>
                <a:cs typeface="Times New Roman" panose="02020603050405020304" pitchFamily="18" charset="0"/>
              </a:rPr>
              <a:t> кандидати в 5-дневен срок след завършване на конкурса.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err="1">
                <a:latin typeface="Arial" panose="020B0604020202020204" pitchFamily="34" charset="0"/>
                <a:ea typeface="Calibri" panose="020F0502020204030204" pitchFamily="34" charset="0"/>
                <a:cs typeface="Times New Roman" panose="02020603050405020304" pitchFamily="18" charset="0"/>
              </a:rPr>
              <a:t>Некласираните</a:t>
            </a:r>
            <a:r>
              <a:rPr lang="bg-BG" sz="1800" kern="100" dirty="0">
                <a:latin typeface="Arial" panose="020B0604020202020204" pitchFamily="34" charset="0"/>
                <a:ea typeface="Calibri" panose="020F0502020204030204" pitchFamily="34" charset="0"/>
                <a:cs typeface="Times New Roman" panose="02020603050405020304" pitchFamily="18" charset="0"/>
              </a:rPr>
              <a:t> кандидати могат да подадат жалба пред министъра на отбраната или пред оправомощеното от него длъжностно лице в 7-дневен срок от уведомяването им чрез съответната структура на ЦВО.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Министърът на отбраната или оправомощеното от него длъжностно лице се произнася писмено в 14-дневен срок от получаването на жалбата. При основателност на възражението се прекратява конкурсната процедура и се насрочва нов конкурс.</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Правоотношението по изпълнение на службата в доброволния резерв възниква въз основа на договор и след издаване на необходимото разрешение за достъп до класифицирана информация.</a:t>
            </a:r>
            <a:endParaRPr lang="en-US" sz="1800" kern="100" dirty="0">
              <a:ea typeface="Calibri" panose="020F0502020204030204" pitchFamily="34" charset="0"/>
              <a:cs typeface="Times New Roman" panose="02020603050405020304" pitchFamily="18" charset="0"/>
            </a:endParaRPr>
          </a:p>
        </p:txBody>
      </p:sp>
      <p:sp>
        <p:nvSpPr>
          <p:cNvPr id="49155" name="Контейнер за номер на слайда 3">
            <a:extLst>
              <a:ext uri="{FF2B5EF4-FFF2-40B4-BE49-F238E27FC236}">
                <a16:creationId xmlns:a16="http://schemas.microsoft.com/office/drawing/2014/main" id="{29664CD6-6406-D1F1-5EDE-19CB3AFB1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F09EF66-69F6-4FBD-B068-8F2E29970E06}" type="slidenum">
              <a:rPr lang="en-GB" altLang="bg-BG"/>
              <a:pPr/>
              <a:t>21</a:t>
            </a:fld>
            <a:endParaRPr lang="en-GB" altLang="bg-BG"/>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Контейнер за изображение на слайда 1">
            <a:extLst>
              <a:ext uri="{FF2B5EF4-FFF2-40B4-BE49-F238E27FC236}">
                <a16:creationId xmlns:a16="http://schemas.microsoft.com/office/drawing/2014/main" id="{8FCD9DBF-E358-59A9-81F1-3C3FE6C2528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4308C67C-6633-3ADF-49AE-34FFEF4A2877}"/>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Договорът за служба в доброволния резерв е тристранен и се подписва от резервиста, от министъра на отбраната или от оправомощено от него длъжностно лице и от работодателя/органа по назначаване на резервиста. Максималният срок на договора за служба в доброволния резерв е не по-дълъг от 5 години. Същият може да се удължи със същия срок, по предложение на резервиста или министъра на отбраната или оправомощено от него длъжностно лице, отправено от другите страни в тримесечен срок преди изтичането му.</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За начало на активната служба се смята явяването на резервиста за изпълнение на задачи в състава на военно формирование от въоръжените сили. Времето, през което резервистът е на активна служба, се зачита за трудов стаж от първа категория и получава възнаграждение , съответстващо на присвоеното му звание и степен.</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Резервистите се извикват на активна служба за подготовка в състава на военните формирования от въоръжените сили не повече от три пъти в една календарна година, като общата продължителност за годината не може  да надвишава 15 календарни дни. Същите се извикват на активна служба за обучение в курсове за придобиване и повишаване на квалификацията и за преквалификация не повече от веднъж за две календарни години, като общата продължителност на обучението не може да надвишава 30 календарни дни. Периодът за подготовка и участие в мисия или операция не трябва да превишава 12 месеца. Резервистите могат да се извикват на активна служба за заместване на отсъстващ, повече от 30 работни дни военнослужещ, за срок не по-дълъг от една година. </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Когато резервистът има договор за служба във военното формирование, определено за участие в операции и мисии извън територията на страната, той може да бъде извикан на активна служба за подготовка с продължителност до 6 месеца.</a:t>
            </a:r>
            <a:endParaRPr lang="en-US" sz="1800" kern="100" dirty="0">
              <a:ea typeface="Calibri" panose="020F0502020204030204" pitchFamily="34" charset="0"/>
              <a:cs typeface="Times New Roman" panose="02020603050405020304" pitchFamily="18" charset="0"/>
            </a:endParaRPr>
          </a:p>
        </p:txBody>
      </p:sp>
      <p:sp>
        <p:nvSpPr>
          <p:cNvPr id="51203" name="Контейнер за номер на слайда 3">
            <a:extLst>
              <a:ext uri="{FF2B5EF4-FFF2-40B4-BE49-F238E27FC236}">
                <a16:creationId xmlns:a16="http://schemas.microsoft.com/office/drawing/2014/main" id="{D0E15C6A-2308-354F-8C02-8C029DAC29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6D848E5-48F4-47CD-BA5A-415D0C85F18B}" type="slidenum">
              <a:rPr lang="en-GB" altLang="bg-BG"/>
              <a:pPr/>
              <a:t>22</a:t>
            </a:fld>
            <a:endParaRPr lang="en-GB" altLang="bg-BG"/>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Контейнер за изображение на слайда 1">
            <a:extLst>
              <a:ext uri="{FF2B5EF4-FFF2-40B4-BE49-F238E27FC236}">
                <a16:creationId xmlns:a16="http://schemas.microsoft.com/office/drawing/2014/main" id="{BB30682B-CE51-28D1-8BA5-28B51F18D14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40B52B6E-2756-0EC2-8032-02D234FCF288}"/>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Arial" panose="020B0604020202020204" pitchFamily="34" charset="0"/>
              </a:rPr>
              <a:t>Разположение за активна служба е период от време, през който резервистът не е извикан на активна служба, но е в готовност за нейното изпълнение.</a:t>
            </a:r>
            <a:endParaRPr lang="en-US" sz="1800" kern="100" dirty="0">
              <a:latin typeface="Arial" panose="020B0604020202020204" pitchFamily="34" charset="0"/>
              <a:ea typeface="Calibri" panose="020F0502020204030204" pitchFamily="34" charset="0"/>
              <a:cs typeface="Arial" panose="020B0604020202020204" pitchFamily="34"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Arial" panose="020B0604020202020204" pitchFamily="34" charset="0"/>
              </a:rPr>
              <a:t>Резервистът получава основно и допълнителни възнаграждения или част от тях пропорционално на продължителността на активната служба. Началото на разположението за активна служба на резервиста се смята датата на сключения договор. За всяка навършена година на разположение за активна служба резервистът получава възнаграждение в размер едно месечно възнаграждение в съответствие с присвоеното му военно звание и степен, изискващо се за длъжността, за която е сключен договора. За участие в мисии и операции извън страната, за всяка навършена година на разположение за активна служба получава възнаграждение в размер на основното месечно възнаграждение, умножено по 1,5.</a:t>
            </a:r>
            <a:endParaRPr lang="en-US" sz="1800" kern="100" dirty="0">
              <a:latin typeface="Arial" panose="020B0604020202020204" pitchFamily="34" charset="0"/>
              <a:ea typeface="Calibri" panose="020F0502020204030204" pitchFamily="34" charset="0"/>
              <a:cs typeface="Arial" panose="020B0604020202020204" pitchFamily="34"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Arial" panose="020B0604020202020204" pitchFamily="34" charset="0"/>
              </a:rPr>
              <a:t>За времето на разположение за активна служба резервистите имат право на: </a:t>
            </a:r>
            <a:endParaRPr lang="en-US" sz="1800" kern="100" dirty="0">
              <a:latin typeface="Arial" panose="020B0604020202020204" pitchFamily="34" charset="0"/>
              <a:ea typeface="Calibri" panose="020F0502020204030204" pitchFamily="34" charset="0"/>
              <a:cs typeface="Arial" panose="020B0604020202020204" pitchFamily="34"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Arial" panose="020B0604020202020204" pitchFamily="34" charset="0"/>
              </a:rPr>
              <a:t>- предимство при приемане на военна служба и при постъпване на обучение във военните училища при равни други условия;</a:t>
            </a:r>
            <a:endParaRPr lang="en-US" sz="1800" kern="100" dirty="0">
              <a:latin typeface="Arial" panose="020B0604020202020204" pitchFamily="34" charset="0"/>
              <a:ea typeface="Calibri" panose="020F0502020204030204" pitchFamily="34" charset="0"/>
              <a:cs typeface="Arial" panose="020B0604020202020204" pitchFamily="34"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Arial" panose="020B0604020202020204" pitchFamily="34" charset="0"/>
              </a:rPr>
              <a:t> - ползване на болниците за долекуване, продължително лечение и рехабилитация и почивните бази на Министерството на отбраната, при условия и по ред, определени с акт на министъра на отбраната.</a:t>
            </a:r>
            <a:endParaRPr lang="en-US" sz="1800" kern="100" dirty="0">
              <a:latin typeface="Arial" panose="020B0604020202020204" pitchFamily="34" charset="0"/>
              <a:ea typeface="Calibri" panose="020F0502020204030204" pitchFamily="34" charset="0"/>
              <a:cs typeface="Arial" panose="020B0604020202020204" pitchFamily="34"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Arial" panose="020B0604020202020204" pitchFamily="34" charset="0"/>
              </a:rPr>
              <a:t>Времето на разположение за активна служба в доброволния резерв не се смята за трудов и осигурителен стаж. Основното и допълнителните възнаграждения или част от тях, както и разходите за път на резервиста от населеното място по местоживеене до населеното място за изпълнението на службата и обратно са за сметка на бюджета на Министерството на отбраната.</a:t>
            </a:r>
            <a:endParaRPr lang="en-US" sz="1800" kern="100" dirty="0">
              <a:latin typeface="Arial" panose="020B0604020202020204" pitchFamily="34" charset="0"/>
              <a:ea typeface="Calibri" panose="020F0502020204030204" pitchFamily="34" charset="0"/>
              <a:cs typeface="Arial" panose="020B0604020202020204" pitchFamily="34"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Arial" panose="020B0604020202020204" pitchFamily="34" charset="0"/>
              </a:rPr>
              <a:t> </a:t>
            </a:r>
            <a:endParaRPr lang="en-US" sz="1800" kern="100" dirty="0">
              <a:latin typeface="Arial" panose="020B0604020202020204" pitchFamily="34" charset="0"/>
              <a:ea typeface="Calibri" panose="020F0502020204030204" pitchFamily="34" charset="0"/>
              <a:cs typeface="Arial" panose="020B0604020202020204" pitchFamily="34" charset="0"/>
            </a:endParaRPr>
          </a:p>
        </p:txBody>
      </p:sp>
      <p:sp>
        <p:nvSpPr>
          <p:cNvPr id="53251" name="Контейнер за номер на слайда 3">
            <a:extLst>
              <a:ext uri="{FF2B5EF4-FFF2-40B4-BE49-F238E27FC236}">
                <a16:creationId xmlns:a16="http://schemas.microsoft.com/office/drawing/2014/main" id="{0126B801-523A-A21E-7FE0-FB26D50AB9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C76863-E41E-4AE5-9C8F-A7A2108B78A5}" type="slidenum">
              <a:rPr lang="en-GB" altLang="bg-BG"/>
              <a:pPr/>
              <a:t>23</a:t>
            </a:fld>
            <a:endParaRPr lang="en-GB" altLang="bg-BG"/>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Контейнер за изображение на слайда 1">
            <a:extLst>
              <a:ext uri="{FF2B5EF4-FFF2-40B4-BE49-F238E27FC236}">
                <a16:creationId xmlns:a16="http://schemas.microsoft.com/office/drawing/2014/main" id="{2AB54A17-6025-6760-C53A-A88F9775CB7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5A0844EE-41C8-28A8-8937-6185CC562993}"/>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Работодателят/органът по назначаването, с който резервистът е в трудово или служебно правоотношение, има право на парично обезщетение от държавата за времето, през което резервистът е бил на активна служба.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Резервистите по време на активна служба в доброволния резерв носят униформа и отличителни знаци, определени със заповед на министъра на отбраната. За високи постижения в службата в резерва и за заслуги към отбраната на страната, резервистите могат да бъдат награждавани от министъра на отбраната с отличия и награди. Левовата равностойност на наградите не се облага с данък.</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ea typeface="Calibri" panose="020F0502020204030204" pitchFamily="34" charset="0"/>
                <a:cs typeface="Times New Roman" panose="02020603050405020304" pitchFamily="18" charset="0"/>
              </a:rPr>
              <a:t> </a:t>
            </a:r>
            <a:endParaRPr lang="en-US" sz="1800" kern="100" dirty="0">
              <a:ea typeface="Calibri" panose="020F0502020204030204" pitchFamily="34" charset="0"/>
              <a:cs typeface="Times New Roman" panose="02020603050405020304" pitchFamily="18" charset="0"/>
            </a:endParaRPr>
          </a:p>
          <a:p>
            <a:pPr fontAlgn="auto">
              <a:spcBef>
                <a:spcPts val="0"/>
              </a:spcBef>
              <a:spcAft>
                <a:spcPts val="0"/>
              </a:spcAft>
              <a:defRPr/>
            </a:pPr>
            <a:endParaRPr lang="bg-BG" dirty="0"/>
          </a:p>
        </p:txBody>
      </p:sp>
      <p:sp>
        <p:nvSpPr>
          <p:cNvPr id="55299" name="Контейнер за номер на слайда 3">
            <a:extLst>
              <a:ext uri="{FF2B5EF4-FFF2-40B4-BE49-F238E27FC236}">
                <a16:creationId xmlns:a16="http://schemas.microsoft.com/office/drawing/2014/main" id="{16D68BB5-1F58-5E8E-C715-F0009C726F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73CF8C3-8681-44F8-9F84-B027BFF4373A}" type="slidenum">
              <a:rPr lang="en-GB" altLang="bg-BG"/>
              <a:pPr/>
              <a:t>24</a:t>
            </a:fld>
            <a:endParaRPr lang="en-GB" altLang="bg-BG"/>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Контейнер за изображение на слайда 1">
            <a:extLst>
              <a:ext uri="{FF2B5EF4-FFF2-40B4-BE49-F238E27FC236}">
                <a16:creationId xmlns:a16="http://schemas.microsoft.com/office/drawing/2014/main" id="{4BEA720B-8A0A-B4EB-84C1-11315CB7AAE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7447B73C-BE9F-5685-638D-7A4C832A5549}"/>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b="1" kern="100" dirty="0">
                <a:latin typeface="Arial" panose="020B0604020202020204" pitchFamily="34" charset="0"/>
                <a:ea typeface="Calibri" panose="020F0502020204030204" pitchFamily="34" charset="0"/>
                <a:cs typeface="Times New Roman" panose="02020603050405020304" pitchFamily="18" charset="0"/>
              </a:rPr>
              <a:t>3. Приемане на срочна служба в доброволния резерв.</a:t>
            </a:r>
            <a:endParaRPr lang="en-US" sz="1800" b="1"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Срочна служба в доброволния резерв се изпълнява от резервиста за срок до 6 месеца.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Финансовото осигуряване на срочната служба в доброволния резерв е за сметка на бюджета на Министерството на отбраната.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Срочната служба в доброволния резерв включва последователно преминаване на следните етапи:</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начална военна подготовка – 1 месец;</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специална военна подготовка – 2 месеца;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изпълнение на задачи в състава на военни формирования от въоръжените сили – 3 месеца.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На срочна служба в доброволния резерв се приемат пълнолетни български граждани, които отговарят на следните изисквания:</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имат завършено най-малко основно образование;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са години за служба в доброволния резерв;</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са психологично пригодни за служба в доброволния резерв;</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не са осъждани за умишлено престъпление от общ характер, независимо от реабилитацията;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срещу тях да няма образувано наказателно производство за умишлено престъпление от общ характер;</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нямат друго гражданство;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не навършват 40 години в годината на кандидатстване;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нямат премината военна служба, срочна служба или военна подготовка.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ea typeface="Calibri" panose="020F0502020204030204" pitchFamily="34" charset="0"/>
                <a:cs typeface="Times New Roman" panose="02020603050405020304" pitchFamily="18" charset="0"/>
              </a:rPr>
              <a:t> </a:t>
            </a:r>
            <a:endParaRPr lang="en-US" sz="1800" kern="100" dirty="0">
              <a:ea typeface="Calibri" panose="020F0502020204030204" pitchFamily="34" charset="0"/>
              <a:cs typeface="Times New Roman" panose="02020603050405020304" pitchFamily="18" charset="0"/>
            </a:endParaRPr>
          </a:p>
        </p:txBody>
      </p:sp>
      <p:sp>
        <p:nvSpPr>
          <p:cNvPr id="57347" name="Контейнер за номер на слайда 3">
            <a:extLst>
              <a:ext uri="{FF2B5EF4-FFF2-40B4-BE49-F238E27FC236}">
                <a16:creationId xmlns:a16="http://schemas.microsoft.com/office/drawing/2014/main" id="{71B458C1-4BD3-5EB3-2789-144886C974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D18B3C6-8878-4504-B0FF-6C56D5BD896F}" type="slidenum">
              <a:rPr lang="en-GB" altLang="bg-BG"/>
              <a:pPr/>
              <a:t>25</a:t>
            </a:fld>
            <a:endParaRPr lang="en-GB" altLang="bg-BG"/>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Контейнер за изображение на слайда 1">
            <a:extLst>
              <a:ext uri="{FF2B5EF4-FFF2-40B4-BE49-F238E27FC236}">
                <a16:creationId xmlns:a16="http://schemas.microsoft.com/office/drawing/2014/main" id="{710B8B84-9C94-FEF9-78D3-A7D83B12454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6B99C5CD-CDF5-BA44-F30C-A7C91E1E4E9C}"/>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b="1" kern="100" dirty="0">
                <a:latin typeface="Arial" panose="020B0604020202020204" pitchFamily="34" charset="0"/>
                <a:ea typeface="Calibri" panose="020F0502020204030204" pitchFamily="34" charset="0"/>
                <a:cs typeface="Times New Roman" panose="02020603050405020304" pitchFamily="18" charset="0"/>
              </a:rPr>
              <a:t>3. Приемане на срочна служба в доброволния резерв.</a:t>
            </a:r>
            <a:endParaRPr lang="en-US" sz="1800" b="1"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Срочна служба в доброволния резерв се изпълнява от резервиста за срок до 6 месеца.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Финансовото осигуряване на срочната служба в доброволния резерв е за сметка на бюджета на Министерството на отбраната.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Срочната служба в доброволния резерв включва последователно преминаване на следните етапи:</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начална военна подготовка – 1 месец;</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специална военна подготовка – 2 месеца;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изпълнение на задачи в състава на военни формирования от въоръжените сили – 3 месеца.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На срочна служба в доброволния резерв се приемат пълнолетни български граждани, които отговарят на следните изисквания:</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имат завършено най-малко основно образование;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са години за служба в доброволния резерв;</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са психологично пригодни за служба в доброволния резерв;</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не са осъждани за умишлено престъпление от общ характер, независимо от реабилитацията;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срещу тях да няма образувано наказателно производство за умишлено престъпление от общ характер;</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нямат друго гражданство;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не навършват 40 години в годината на кандидатстване;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нямат премината военна служба, срочна служба или военна подготовка.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ea typeface="Calibri" panose="020F0502020204030204" pitchFamily="34" charset="0"/>
                <a:cs typeface="Times New Roman" panose="02020603050405020304" pitchFamily="18" charset="0"/>
              </a:rPr>
              <a:t> </a:t>
            </a:r>
            <a:endParaRPr lang="en-US" sz="1800" kern="100" dirty="0">
              <a:ea typeface="Calibri" panose="020F0502020204030204" pitchFamily="34" charset="0"/>
              <a:cs typeface="Times New Roman" panose="02020603050405020304" pitchFamily="18" charset="0"/>
            </a:endParaRPr>
          </a:p>
        </p:txBody>
      </p:sp>
      <p:sp>
        <p:nvSpPr>
          <p:cNvPr id="59395" name="Контейнер за номер на слайда 3">
            <a:extLst>
              <a:ext uri="{FF2B5EF4-FFF2-40B4-BE49-F238E27FC236}">
                <a16:creationId xmlns:a16="http://schemas.microsoft.com/office/drawing/2014/main" id="{C843C819-9BFC-69B5-32CD-634EF64EC4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A2EC2D9-7AB3-4779-A5F0-A8E08F8A067A}" type="slidenum">
              <a:rPr lang="en-GB" altLang="bg-BG"/>
              <a:pPr/>
              <a:t>26</a:t>
            </a:fld>
            <a:endParaRPr lang="en-GB" altLang="bg-BG"/>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Контейнер за изображение на слайда 1">
            <a:extLst>
              <a:ext uri="{FF2B5EF4-FFF2-40B4-BE49-F238E27FC236}">
                <a16:creationId xmlns:a16="http://schemas.microsoft.com/office/drawing/2014/main" id="{EC61F0CE-ADC4-6A6B-BEAC-A6EBC9AFDAC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964B6E9F-2FC1-66D6-E480-E02D10ADE7EC}"/>
              </a:ext>
            </a:extLst>
          </p:cNvPr>
          <p:cNvSpPr>
            <a:spLocks noGrp="1"/>
          </p:cNvSpPr>
          <p:nvPr>
            <p:ph type="body" idx="1"/>
          </p:nvPr>
        </p:nvSpPr>
        <p:spPr/>
        <p:txBody>
          <a:bodyPr/>
          <a:lstStyle/>
          <a:p>
            <a:pPr indent="450215" algn="just" fontAlgn="auto">
              <a:lnSpc>
                <a:spcPct val="114000"/>
              </a:lnSpc>
              <a:spcBef>
                <a:spcPts val="0"/>
              </a:spcBef>
              <a:spcAft>
                <a:spcPts val="0"/>
              </a:spcAft>
              <a:defRPr/>
            </a:pPr>
            <a:r>
              <a:rPr lang="bg-BG" kern="100" dirty="0">
                <a:latin typeface="Arial" panose="020B0604020202020204" pitchFamily="34" charset="0"/>
                <a:ea typeface="Calibri" panose="020F0502020204030204" pitchFamily="34" charset="0"/>
                <a:cs typeface="Times New Roman" panose="02020603050405020304" pitchFamily="18" charset="0"/>
              </a:rPr>
              <a:t>Договорът може да се прекрати преди изтичането на срока, без всяка от страните да дължи предизвестие, в следните случаи:</a:t>
            </a:r>
            <a:endParaRPr lang="en-US" kern="100" dirty="0">
              <a:ea typeface="Calibri" panose="020F0502020204030204" pitchFamily="34" charset="0"/>
              <a:cs typeface="Times New Roman" panose="02020603050405020304" pitchFamily="18" charset="0"/>
            </a:endParaRPr>
          </a:p>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 по взаимно съгласие на страните, изразено писмено;</a:t>
            </a:r>
            <a:endParaRPr lang="en-US" dirty="0">
              <a:latin typeface="Arial" panose="020B0604020202020204" pitchFamily="34" charset="0"/>
              <a:ea typeface="Times New Roman" panose="02020603050405020304" pitchFamily="18" charset="0"/>
              <a:cs typeface="Arial" panose="020B0604020202020204" pitchFamily="34" charset="0"/>
            </a:endParaRPr>
          </a:p>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 след приключването на първия или на втория етап по писмено предложение на всяка една от страните;</a:t>
            </a:r>
            <a:endParaRPr lang="en-US" dirty="0">
              <a:latin typeface="Arial" panose="020B0604020202020204" pitchFamily="34" charset="0"/>
              <a:ea typeface="Times New Roman" panose="02020603050405020304" pitchFamily="18" charset="0"/>
              <a:cs typeface="Arial" panose="020B0604020202020204" pitchFamily="34" charset="0"/>
            </a:endParaRPr>
          </a:p>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 при неизпълнение на задължение по закона за резерва или по договора;</a:t>
            </a:r>
            <a:endParaRPr lang="en-US" dirty="0">
              <a:latin typeface="Arial" panose="020B0604020202020204" pitchFamily="34" charset="0"/>
              <a:ea typeface="Times New Roman" panose="02020603050405020304" pitchFamily="18" charset="0"/>
              <a:cs typeface="Arial" panose="020B0604020202020204" pitchFamily="34" charset="0"/>
            </a:endParaRPr>
          </a:p>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 при отнет или отказан достъп до класифицирана информация, ако заеманата длъжност изисква такъв;</a:t>
            </a:r>
            <a:endParaRPr lang="en-US" dirty="0">
              <a:latin typeface="Arial" panose="020B0604020202020204" pitchFamily="34" charset="0"/>
              <a:ea typeface="Times New Roman" panose="02020603050405020304" pitchFamily="18" charset="0"/>
              <a:cs typeface="Arial" panose="020B0604020202020204" pitchFamily="34" charset="0"/>
            </a:endParaRPr>
          </a:p>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 при приемане на военна служба;</a:t>
            </a:r>
            <a:endParaRPr lang="en-US" dirty="0">
              <a:latin typeface="Arial" panose="020B0604020202020204" pitchFamily="34" charset="0"/>
              <a:ea typeface="Times New Roman" panose="02020603050405020304" pitchFamily="18" charset="0"/>
              <a:cs typeface="Arial" panose="020B0604020202020204" pitchFamily="34" charset="0"/>
            </a:endParaRPr>
          </a:p>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 ако резервистът престане да отговаря на някое от изискванията за приемане на срочна служба в доброволния резерв.</a:t>
            </a:r>
            <a:endParaRPr lang="en-US" dirty="0">
              <a:latin typeface="Arial" panose="020B0604020202020204" pitchFamily="34" charset="0"/>
              <a:ea typeface="Times New Roman" panose="02020603050405020304" pitchFamily="18" charset="0"/>
              <a:cs typeface="Arial" panose="020B0604020202020204" pitchFamily="34" charset="0"/>
            </a:endParaRPr>
          </a:p>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За времето на срочната служба в доброволния резерв резервистът получава основно месечно възнаграждение в съответствие със заеманата длъжност и присвоеното военно звание.</a:t>
            </a:r>
            <a:endParaRPr lang="en-US" dirty="0">
              <a:latin typeface="Arial" panose="020B0604020202020204" pitchFamily="34" charset="0"/>
              <a:ea typeface="Times New Roman" panose="02020603050405020304" pitchFamily="18" charset="0"/>
              <a:cs typeface="Arial" panose="020B0604020202020204" pitchFamily="34" charset="0"/>
            </a:endParaRPr>
          </a:p>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Размерът на основното месечно възнаграждение се определя с акт на министъра на отбраната.</a:t>
            </a:r>
            <a:endParaRPr lang="en-US" dirty="0">
              <a:latin typeface="Arial" panose="020B0604020202020204" pitchFamily="34" charset="0"/>
              <a:ea typeface="Times New Roman" panose="02020603050405020304" pitchFamily="18" charset="0"/>
              <a:cs typeface="Arial" panose="020B0604020202020204" pitchFamily="34" charset="0"/>
            </a:endParaRPr>
          </a:p>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По време на изпълнение на срочната служба в доброволния резерв на резервиста се осигурява настаняване.</a:t>
            </a:r>
            <a:endParaRPr lang="en-US" dirty="0">
              <a:latin typeface="Arial" panose="020B0604020202020204" pitchFamily="34" charset="0"/>
              <a:ea typeface="Times New Roman" panose="02020603050405020304" pitchFamily="18" charset="0"/>
              <a:cs typeface="Arial" panose="020B0604020202020204" pitchFamily="34" charset="0"/>
            </a:endParaRPr>
          </a:p>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На резервистите</a:t>
            </a:r>
            <a:r>
              <a:rPr lang="en-US" dirty="0">
                <a:latin typeface="Arial" panose="020B0604020202020204" pitchFamily="34" charset="0"/>
                <a:ea typeface="Times New Roman" panose="02020603050405020304" pitchFamily="18" charset="0"/>
                <a:cs typeface="Arial" panose="020B0604020202020204" pitchFamily="34" charset="0"/>
              </a:rPr>
              <a:t> </a:t>
            </a:r>
            <a:r>
              <a:rPr lang="bg-BG" dirty="0">
                <a:latin typeface="Arial" panose="020B0604020202020204" pitchFamily="34" charset="0"/>
                <a:ea typeface="Times New Roman" panose="02020603050405020304" pitchFamily="18" charset="0"/>
                <a:cs typeface="Arial" panose="020B0604020202020204" pitchFamily="34" charset="0"/>
              </a:rPr>
              <a:t>се полага платен отпуск в размер 8 работни дни.</a:t>
            </a:r>
            <a:endParaRPr lang="en-US" dirty="0">
              <a:latin typeface="Arial" panose="020B0604020202020204" pitchFamily="34" charset="0"/>
              <a:ea typeface="Times New Roman" panose="02020603050405020304" pitchFamily="18" charset="0"/>
              <a:cs typeface="Arial" panose="020B0604020202020204" pitchFamily="34" charset="0"/>
            </a:endParaRPr>
          </a:p>
          <a:p>
            <a:pPr fontAlgn="auto">
              <a:spcBef>
                <a:spcPts val="0"/>
              </a:spcBef>
              <a:spcAft>
                <a:spcPts val="0"/>
              </a:spcAft>
              <a:defRPr/>
            </a:pPr>
            <a:endParaRPr lang="bg-BG" dirty="0"/>
          </a:p>
        </p:txBody>
      </p:sp>
      <p:sp>
        <p:nvSpPr>
          <p:cNvPr id="61443" name="Контейнер за номер на слайда 3">
            <a:extLst>
              <a:ext uri="{FF2B5EF4-FFF2-40B4-BE49-F238E27FC236}">
                <a16:creationId xmlns:a16="http://schemas.microsoft.com/office/drawing/2014/main" id="{4092549B-2CC8-C695-30BA-74CD45C132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BA3C9CA-4D9F-4931-A83D-003CCA786712}" type="slidenum">
              <a:rPr lang="en-GB" altLang="bg-BG"/>
              <a:pPr/>
              <a:t>27</a:t>
            </a:fld>
            <a:endParaRPr lang="en-GB" altLang="bg-BG"/>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Контейнер за изображение на слайда 1">
            <a:extLst>
              <a:ext uri="{FF2B5EF4-FFF2-40B4-BE49-F238E27FC236}">
                <a16:creationId xmlns:a16="http://schemas.microsoft.com/office/drawing/2014/main" id="{AE16E4B4-7A4A-E81B-C684-B82330A6B3A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80E142D0-4C84-5BE3-DB6C-FB57D177D5AA}"/>
              </a:ext>
            </a:extLst>
          </p:cNvPr>
          <p:cNvSpPr>
            <a:spLocks noGrp="1"/>
          </p:cNvSpPr>
          <p:nvPr>
            <p:ph type="body" idx="1"/>
          </p:nvPr>
        </p:nvSpPr>
        <p:spPr/>
        <p:txBody>
          <a:bodyPr/>
          <a:lstStyle/>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След изпълнение на договора за срочна служба в доброволния резерв</a:t>
            </a:r>
            <a:r>
              <a:rPr lang="en-US" dirty="0">
                <a:latin typeface="Arial" panose="020B0604020202020204" pitchFamily="34" charset="0"/>
                <a:ea typeface="Times New Roman" panose="02020603050405020304" pitchFamily="18" charset="0"/>
                <a:cs typeface="Arial" panose="020B0604020202020204" pitchFamily="34" charset="0"/>
              </a:rPr>
              <a:t> </a:t>
            </a:r>
            <a:r>
              <a:rPr lang="bg-BG" dirty="0">
                <a:latin typeface="Arial" panose="020B0604020202020204" pitchFamily="34" charset="0"/>
                <a:ea typeface="Times New Roman" panose="02020603050405020304" pitchFamily="18" charset="0"/>
                <a:cs typeface="Arial" panose="020B0604020202020204" pitchFamily="34" charset="0"/>
              </a:rPr>
              <a:t>българските граждани могат да бъдат приети без провеждане на конкурс:</a:t>
            </a:r>
            <a:endParaRPr lang="en-US" dirty="0">
              <a:latin typeface="Arial" panose="020B0604020202020204" pitchFamily="34" charset="0"/>
              <a:ea typeface="Times New Roman" panose="02020603050405020304" pitchFamily="18" charset="0"/>
              <a:cs typeface="Arial" panose="020B0604020202020204" pitchFamily="34" charset="0"/>
            </a:endParaRPr>
          </a:p>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 на военна служба;</a:t>
            </a:r>
            <a:endParaRPr lang="en-US" dirty="0">
              <a:latin typeface="Arial" panose="020B0604020202020204" pitchFamily="34" charset="0"/>
              <a:ea typeface="Times New Roman" panose="02020603050405020304" pitchFamily="18" charset="0"/>
              <a:cs typeface="Arial" panose="020B0604020202020204" pitchFamily="34" charset="0"/>
            </a:endParaRPr>
          </a:p>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 на служба в доброволния резерв.</a:t>
            </a:r>
            <a:endParaRPr lang="en-US" dirty="0">
              <a:latin typeface="Arial" panose="020B0604020202020204" pitchFamily="34" charset="0"/>
              <a:ea typeface="Times New Roman" panose="02020603050405020304" pitchFamily="18" charset="0"/>
              <a:cs typeface="Arial" panose="020B0604020202020204" pitchFamily="34" charset="0"/>
            </a:endParaRPr>
          </a:p>
          <a:p>
            <a:pPr indent="450215" algn="just" fontAlgn="auto">
              <a:lnSpc>
                <a:spcPct val="114000"/>
              </a:lnSpc>
              <a:spcBef>
                <a:spcPts val="0"/>
              </a:spcBef>
              <a:spcAft>
                <a:spcPts val="0"/>
              </a:spcAft>
              <a:defRPr/>
            </a:pPr>
            <a:r>
              <a:rPr lang="bg-BG" dirty="0">
                <a:latin typeface="Arial" panose="020B0604020202020204" pitchFamily="34" charset="0"/>
                <a:ea typeface="Times New Roman" panose="02020603050405020304" pitchFamily="18" charset="0"/>
                <a:cs typeface="Arial" panose="020B0604020202020204" pitchFamily="34" charset="0"/>
              </a:rPr>
              <a:t>Българските граждани, преминали срочна служба в доброволния резерв се ползват с предимство при кандидатстване за работа в държавната администрация, в т. ч. в органите и структурите в системата за защита на националната сигурност, при постигнати равни крайни резултати от проведената</a:t>
            </a:r>
            <a:r>
              <a:rPr lang="en-US" dirty="0">
                <a:latin typeface="Arial" panose="020B0604020202020204" pitchFamily="34" charset="0"/>
                <a:ea typeface="Times New Roman" panose="02020603050405020304" pitchFamily="18" charset="0"/>
                <a:cs typeface="Arial" panose="020B0604020202020204" pitchFamily="34" charset="0"/>
              </a:rPr>
              <a:t> </a:t>
            </a:r>
            <a:r>
              <a:rPr lang="bg-BG" dirty="0">
                <a:latin typeface="Arial" panose="020B0604020202020204" pitchFamily="34" charset="0"/>
                <a:ea typeface="Times New Roman" panose="02020603050405020304" pitchFamily="18" charset="0"/>
                <a:cs typeface="Arial" panose="020B0604020202020204" pitchFamily="34" charset="0"/>
              </a:rPr>
              <a:t>процедура.</a:t>
            </a:r>
            <a:endParaRPr lang="en-US" sz="900" dirty="0">
              <a:latin typeface="Arial" panose="020B0604020202020204" pitchFamily="34" charset="0"/>
              <a:ea typeface="Times New Roman" panose="02020603050405020304" pitchFamily="18" charset="0"/>
              <a:cs typeface="Arial" panose="020B0604020202020204" pitchFamily="34" charset="0"/>
            </a:endParaRPr>
          </a:p>
          <a:p>
            <a:pPr fontAlgn="auto">
              <a:spcBef>
                <a:spcPts val="0"/>
              </a:spcBef>
              <a:spcAft>
                <a:spcPts val="0"/>
              </a:spcAft>
              <a:defRPr/>
            </a:pPr>
            <a:endParaRPr lang="bg-BG" dirty="0"/>
          </a:p>
        </p:txBody>
      </p:sp>
      <p:sp>
        <p:nvSpPr>
          <p:cNvPr id="63491" name="Контейнер за номер на слайда 3">
            <a:extLst>
              <a:ext uri="{FF2B5EF4-FFF2-40B4-BE49-F238E27FC236}">
                <a16:creationId xmlns:a16="http://schemas.microsoft.com/office/drawing/2014/main" id="{FC63CF3A-3533-B729-DB73-C6B27A0E31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5F76CD9-7B6A-4250-8FCB-00F808BD1EC3}" type="slidenum">
              <a:rPr lang="en-GB" altLang="bg-BG"/>
              <a:pPr/>
              <a:t>28</a:t>
            </a:fld>
            <a:endParaRPr lang="en-GB" altLang="bg-BG"/>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Контейнер за изображение на слайда 1">
            <a:extLst>
              <a:ext uri="{FF2B5EF4-FFF2-40B4-BE49-F238E27FC236}">
                <a16:creationId xmlns:a16="http://schemas.microsoft.com/office/drawing/2014/main" id="{0EB1F3D4-D7D3-AD9C-4095-F48508DB246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E239AF20-BEAA-A056-68D1-32FD3FC8AE93}"/>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b="1" kern="100" dirty="0">
                <a:latin typeface="Arial" panose="020B0604020202020204" pitchFamily="34" charset="0"/>
                <a:ea typeface="Calibri" panose="020F0502020204030204" pitchFamily="34" charset="0"/>
                <a:cs typeface="Times New Roman" panose="02020603050405020304" pitchFamily="18" charset="0"/>
              </a:rPr>
              <a:t>4. </a:t>
            </a:r>
            <a:r>
              <a:rPr lang="bg-BG" sz="1800" b="1" kern="100" dirty="0" err="1">
                <a:latin typeface="Arial" panose="020B0604020202020204" pitchFamily="34" charset="0"/>
                <a:ea typeface="Calibri" panose="020F0502020204030204" pitchFamily="34" charset="0"/>
                <a:cs typeface="Times New Roman" panose="02020603050405020304" pitchFamily="18" charset="0"/>
              </a:rPr>
              <a:t>Комлектуване</a:t>
            </a:r>
            <a:r>
              <a:rPr lang="bg-BG" sz="1800" b="1" kern="100" dirty="0">
                <a:latin typeface="Arial" panose="020B0604020202020204" pitchFamily="34" charset="0"/>
                <a:ea typeface="Calibri" panose="020F0502020204030204" pitchFamily="34" charset="0"/>
                <a:cs typeface="Times New Roman" panose="02020603050405020304" pitchFamily="18" charset="0"/>
              </a:rPr>
              <a:t> със запасни на военновременни формирования от въоръжените сили на Р. България за военно време.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Български граждани, които не са със статус на резервисти, но имат военна или друга специална подготовка и могат да получат мобилизационно назначение придобиват статус на запасни.</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4.1. Запасът е предназначен за: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комплектуване със запасни на военновременни формирования от ВС на Р. България за военно време;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поддържане на </a:t>
            </a:r>
            <a:r>
              <a:rPr lang="bg-BG" sz="1800" kern="100" dirty="0" err="1">
                <a:latin typeface="Arial" panose="020B0604020202020204" pitchFamily="34" charset="0"/>
                <a:ea typeface="Calibri" panose="020F0502020204030204" pitchFamily="34" charset="0"/>
                <a:cs typeface="Times New Roman" panose="02020603050405020304" pitchFamily="18" charset="0"/>
              </a:rPr>
              <a:t>комплектуваността</a:t>
            </a:r>
            <a:r>
              <a:rPr lang="bg-BG" sz="1800" kern="100" dirty="0">
                <a:latin typeface="Arial" panose="020B0604020202020204" pitchFamily="34" charset="0"/>
                <a:ea typeface="Calibri" panose="020F0502020204030204" pitchFamily="34" charset="0"/>
                <a:cs typeface="Times New Roman" panose="02020603050405020304" pitchFamily="18" charset="0"/>
              </a:rPr>
              <a:t> със запасни на военните формирования от ВС при продължителни военни действия във военно време;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комплектуване на структури за други сили от системата за национална сигурност на Р. България за военно време.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Запасният при обявяване на положение на война или на военно положение се явяват във военните формирования или структури за допълване на въоръжените сили, посочени в повиквателната заповед.</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ea typeface="Calibri" panose="020F0502020204030204" pitchFamily="34" charset="0"/>
                <a:cs typeface="Times New Roman" panose="02020603050405020304" pitchFamily="18" charset="0"/>
              </a:rPr>
              <a:t> </a:t>
            </a:r>
            <a:endParaRPr lang="en-US" sz="1800" kern="100" dirty="0">
              <a:ea typeface="Calibri" panose="020F0502020204030204" pitchFamily="34" charset="0"/>
              <a:cs typeface="Times New Roman" panose="02020603050405020304" pitchFamily="18" charset="0"/>
            </a:endParaRPr>
          </a:p>
          <a:p>
            <a:pPr indent="457200" algn="just" fontAlgn="auto">
              <a:spcBef>
                <a:spcPts val="0"/>
              </a:spcBef>
              <a:spcAft>
                <a:spcPts val="0"/>
              </a:spcAft>
              <a:defRPr/>
            </a:pPr>
            <a:endParaRPr lang="en-US" dirty="0"/>
          </a:p>
        </p:txBody>
      </p:sp>
      <p:sp>
        <p:nvSpPr>
          <p:cNvPr id="65539" name="Контейнер за номер на слайда 3">
            <a:extLst>
              <a:ext uri="{FF2B5EF4-FFF2-40B4-BE49-F238E27FC236}">
                <a16:creationId xmlns:a16="http://schemas.microsoft.com/office/drawing/2014/main" id="{D01F53AE-A827-5C80-1C28-8365A438FC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9CA3AB8-44CF-4E53-A30B-2B5415BDA9FD}" type="slidenum">
              <a:rPr lang="en-GB" altLang="bg-BG"/>
              <a:pPr/>
              <a:t>29</a:t>
            </a:fld>
            <a:endParaRPr lang="en-GB" altLang="bg-BG"/>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Контейнер за изображение на слайда 1">
            <a:extLst>
              <a:ext uri="{FF2B5EF4-FFF2-40B4-BE49-F238E27FC236}">
                <a16:creationId xmlns:a16="http://schemas.microsoft.com/office/drawing/2014/main" id="{2340384A-22DC-DF71-2EB2-4E2722A8709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58CA921E-3516-98B9-543B-58AA8F28F8CD}"/>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Arial" panose="020B0604020202020204" pitchFamily="34" charset="0"/>
              </a:rPr>
              <a:t>Приемането на военна служба в структурите на пряко подчинение на министъра на отбраната и Българската армия се извършва от структурите на Централното военно окръжие (ЦВО) по местоживеене/ постоянен адрес/ или от командирите/ началниците на военни формирования в зависимост от обявените условия за конкурса в заповедта на министъра на отбраната или оправомощено от него лице. Длъжностите, определени за приемане на военна служба, се обявяват на Интернет страницата на Министерството на отбраната </a:t>
            </a:r>
            <a:r>
              <a:rPr lang="bg-BG" sz="1800" u="sng" kern="100"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www.mod.bg</a:t>
            </a:r>
            <a:r>
              <a:rPr lang="bg-BG" sz="1800" kern="100" dirty="0">
                <a:latin typeface="Arial" panose="020B0604020202020204" pitchFamily="34" charset="0"/>
                <a:ea typeface="Calibri" panose="020F0502020204030204" pitchFamily="34" charset="0"/>
                <a:cs typeface="Arial" panose="020B0604020202020204" pitchFamily="34" charset="0"/>
              </a:rPr>
              <a:t> и на сайта на  ЦВО </a:t>
            </a:r>
            <a:r>
              <a:rPr lang="bg-BG" sz="1800" u="sng" kern="100"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www.comd.bg</a:t>
            </a:r>
            <a:r>
              <a:rPr lang="bg-BG" sz="1800" kern="100" dirty="0">
                <a:latin typeface="Arial" panose="020B0604020202020204" pitchFamily="34" charset="0"/>
                <a:ea typeface="Calibri" panose="020F0502020204030204" pitchFamily="34" charset="0"/>
                <a:cs typeface="Arial" panose="020B0604020202020204" pitchFamily="34" charset="0"/>
              </a:rPr>
              <a:t>. В Закона за отбраната и въоръжените сили на Република България чл. 141 се определя, че на военна служба се приемат български граждани, който отговарят на следните изисквания:</a:t>
            </a:r>
            <a:endParaRPr lang="en-US" sz="1800" kern="100" dirty="0">
              <a:latin typeface="Arial" panose="020B0604020202020204" pitchFamily="34" charset="0"/>
              <a:ea typeface="Calibri" panose="020F0502020204030204" pitchFamily="34" charset="0"/>
              <a:cs typeface="Arial" panose="020B0604020202020204" pitchFamily="34" charset="0"/>
            </a:endParaRPr>
          </a:p>
        </p:txBody>
      </p:sp>
      <p:sp>
        <p:nvSpPr>
          <p:cNvPr id="12291" name="Контейнер за номер на слайда 3">
            <a:extLst>
              <a:ext uri="{FF2B5EF4-FFF2-40B4-BE49-F238E27FC236}">
                <a16:creationId xmlns:a16="http://schemas.microsoft.com/office/drawing/2014/main" id="{5AE49721-6ABD-178D-0CAC-2B1F53DCCF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DF2C7E3-E460-49B7-85C3-5B2DF682EA0B}" type="slidenum">
              <a:rPr lang="en-GB" altLang="bg-BG"/>
              <a:pPr/>
              <a:t>3</a:t>
            </a:fld>
            <a:endParaRPr lang="en-GB" altLang="bg-BG"/>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Контейнер за изображение на слайда 1">
            <a:extLst>
              <a:ext uri="{FF2B5EF4-FFF2-40B4-BE49-F238E27FC236}">
                <a16:creationId xmlns:a16="http://schemas.microsoft.com/office/drawing/2014/main" id="{B8324475-D0F1-65B4-C17A-39A94806DDF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D4F8582C-0F6A-B370-4A8B-D75DF321DB28}"/>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b="1" kern="100" dirty="0">
                <a:latin typeface="Arial" panose="020B0604020202020204" pitchFamily="34" charset="0"/>
                <a:ea typeface="Calibri" panose="020F0502020204030204" pitchFamily="34" charset="0"/>
                <a:cs typeface="Times New Roman" panose="02020603050405020304" pitchFamily="18" charset="0"/>
              </a:rPr>
              <a:t>4.2. Запасните трябва да отговарят на едно от следните условия:</a:t>
            </a:r>
            <a:endParaRPr lang="en-US" sz="1800" b="1"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били са на военна служба;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завършили са успешно курс по военна подготовка;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прекратили са служебните си правоотношения със структури от националната сигурност на Република България; </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притежават гражданска специалност, необходима за военните формирования от ВС и за структурите от националната сигурност на Република България. </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Мобилизационното назначение на запасните се дава от структурите на ЦВО/военните окръжия, областните военни отдели и отдел „Столичен”/ чрез връчване на повиквателна заповед.</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Пределната възраст за служба в запаса е 63 години.</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b="1" kern="100" dirty="0">
                <a:latin typeface="Arial" panose="020B0604020202020204" pitchFamily="34" charset="0"/>
                <a:ea typeface="Calibri" panose="020F0502020204030204" pitchFamily="34" charset="0"/>
                <a:cs typeface="Times New Roman" panose="02020603050405020304" pitchFamily="18" charset="0"/>
              </a:rPr>
              <a:t>Запасните се освобождават от служба в запаса при:</a:t>
            </a:r>
            <a:endParaRPr lang="en-US" sz="1800" b="1"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навършване на пределна възраст за запаса;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признаване на негодност за военновременна служба;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изтърпяване на наказание лишаване от свобода, взета мярка за неотклонение задържане под стража или домашен арест – за времето, през което изтърпява наказанието, или за времето на взетата мярка;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приемане на военна служба или на служба в структури от националната сигурност на Р. България;</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отпуск поради бременност, раждане, или осиновяване и отпуск за отглеждане на дете;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смърт на запасния.</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За осигуряване на военновременната дейност на страната запасни могат да се отсрочват от повикване във въоръжените сили при мобилизация по условия и ред, определени с акт на Министерския съвет.</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ea typeface="Calibri" panose="020F0502020204030204" pitchFamily="34" charset="0"/>
                <a:cs typeface="Times New Roman" panose="02020603050405020304" pitchFamily="18" charset="0"/>
              </a:rPr>
              <a:t> </a:t>
            </a:r>
            <a:endParaRPr lang="en-US" sz="1800" kern="100" dirty="0">
              <a:ea typeface="Calibri" panose="020F0502020204030204" pitchFamily="34" charset="0"/>
              <a:cs typeface="Times New Roman" panose="02020603050405020304" pitchFamily="18" charset="0"/>
            </a:endParaRPr>
          </a:p>
        </p:txBody>
      </p:sp>
      <p:sp>
        <p:nvSpPr>
          <p:cNvPr id="67587" name="Контейнер за номер на слайда 3">
            <a:extLst>
              <a:ext uri="{FF2B5EF4-FFF2-40B4-BE49-F238E27FC236}">
                <a16:creationId xmlns:a16="http://schemas.microsoft.com/office/drawing/2014/main" id="{8EF65D84-C960-DE04-0384-8842CCE287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3B37886-5415-475E-B677-9BDF339E40AE}" type="slidenum">
              <a:rPr lang="en-GB" altLang="bg-BG"/>
              <a:pPr/>
              <a:t>30</a:t>
            </a:fld>
            <a:endParaRPr lang="en-GB" altLang="bg-BG"/>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Контейнер за изображение на слайда 1">
            <a:extLst>
              <a:ext uri="{FF2B5EF4-FFF2-40B4-BE49-F238E27FC236}">
                <a16:creationId xmlns:a16="http://schemas.microsoft.com/office/drawing/2014/main" id="{BA73DA0B-E778-3397-35DB-3E0E85D1CAD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34EE9799-3005-7848-0570-61D01B424073}"/>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b="1" kern="100" dirty="0">
                <a:latin typeface="Arial" panose="020B0604020202020204" pitchFamily="34" charset="0"/>
                <a:ea typeface="Calibri" panose="020F0502020204030204" pitchFamily="34" charset="0"/>
                <a:cs typeface="Times New Roman" panose="02020603050405020304" pitchFamily="18" charset="0"/>
              </a:rPr>
              <a:t>4.3. Службата в запаса е период от време, през който: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а/ запасните с мобилизационно назначение имат готовност за изпълнение на задачи при обявяване  на положение на война или на военно положение в съответствие с получената повиквателна заповед. Запасният с мобилизационно назначение е длъжен:</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при оповестяване да се яви в срок и на място, съгласно повиквателната заповед;</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да уведоми структурите на ЦВО при трайна промяна в здравословното състояние, водещо до негодност за военновременна служба, в едномесечен срок от настъпването на промяната;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при напускане на страната за повече от 6 месеца да уведоми не по-късно от 3 дни преди напускането и 30 дни след завръщането структурата, където се води на отчет;</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при повикване да се яви в структурата, където се води на отчет;</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при промяна на постоянния адрес или на настоящия адрес в 30-дневен срок от извършване на промяната да уведоми структурата, където се води на отчет;</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б/ запасните без мобилизационно назначение имат готовност за изпълнение на задачи във военно време след получаване на повиквателна заповед. Запасният без мобилизационно назначение е длъжен:</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при трайна промяна в здравословното състояние, водещо до негодност за военновременна служба, да уведоми структурите на Централното военно окръжие;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при повикване да се яви в срок на мястото, където се води на отчет.</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ea typeface="Calibri" panose="020F0502020204030204" pitchFamily="34" charset="0"/>
                <a:cs typeface="Times New Roman" panose="02020603050405020304" pitchFamily="18" charset="0"/>
              </a:rPr>
              <a:t> </a:t>
            </a:r>
            <a:endParaRPr lang="en-US" sz="1800" kern="100" dirty="0">
              <a:ea typeface="Calibri" panose="020F0502020204030204" pitchFamily="34" charset="0"/>
              <a:cs typeface="Times New Roman" panose="02020603050405020304" pitchFamily="18" charset="0"/>
            </a:endParaRPr>
          </a:p>
        </p:txBody>
      </p:sp>
      <p:sp>
        <p:nvSpPr>
          <p:cNvPr id="69635" name="Контейнер за номер на слайда 3">
            <a:extLst>
              <a:ext uri="{FF2B5EF4-FFF2-40B4-BE49-F238E27FC236}">
                <a16:creationId xmlns:a16="http://schemas.microsoft.com/office/drawing/2014/main" id="{B208BBB3-0D76-BFC4-615E-81881F6A65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F077FD4-D3BB-479C-8075-7F9B5667C156}" type="slidenum">
              <a:rPr lang="en-GB" altLang="bg-BG"/>
              <a:pPr/>
              <a:t>31</a:t>
            </a:fld>
            <a:endParaRPr lang="en-GB" altLang="bg-BG"/>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Контейнер за изображение на слайда 1">
            <a:extLst>
              <a:ext uri="{FF2B5EF4-FFF2-40B4-BE49-F238E27FC236}">
                <a16:creationId xmlns:a16="http://schemas.microsoft.com/office/drawing/2014/main" id="{4710EF0A-0362-3768-DFDD-D19C76E941F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E29FFE34-3958-C09A-E519-63A221B8D62B}"/>
              </a:ext>
            </a:extLst>
          </p:cNvPr>
          <p:cNvSpPr>
            <a:spLocks noGrp="1"/>
          </p:cNvSpPr>
          <p:nvPr>
            <p:ph type="body" idx="1"/>
          </p:nvPr>
        </p:nvSpPr>
        <p:spPr/>
        <p:txBody>
          <a:bodyPr wrap="square" numCol="1" anchor="t" anchorCtr="0" compatLnSpc="1">
            <a:prstTxWarp prst="textNoShape">
              <a:avLst/>
            </a:prstTxWarp>
          </a:bodyPr>
          <a:lstStyle/>
          <a:p>
            <a:pPr indent="457200" algn="just">
              <a:lnSpc>
                <a:spcPct val="107000"/>
              </a:lnSpc>
              <a:spcBef>
                <a:spcPct val="0"/>
              </a:spcBef>
              <a:spcAft>
                <a:spcPts val="800"/>
              </a:spcAft>
            </a:pPr>
            <a:endParaRPr lang="en-US" altLang="bg-BG" sz="1800">
              <a:ea typeface="Calibri" panose="020F0502020204030204" pitchFamily="34" charset="0"/>
              <a:cs typeface="Times New Roman" panose="02020603050405020304" pitchFamily="18" charset="0"/>
            </a:endParaRPr>
          </a:p>
          <a:p>
            <a:pPr indent="457200" algn="just">
              <a:lnSpc>
                <a:spcPct val="107000"/>
              </a:lnSpc>
              <a:spcBef>
                <a:spcPct val="0"/>
              </a:spcBef>
              <a:spcAft>
                <a:spcPts val="800"/>
              </a:spcAft>
            </a:pPr>
            <a:r>
              <a:rPr lang="bg-BG" altLang="bg-BG" sz="1800">
                <a:latin typeface="Arial" panose="020B0604020202020204" pitchFamily="34" charset="0"/>
                <a:ea typeface="Calibri" panose="020F0502020204030204" pitchFamily="34" charset="0"/>
                <a:cs typeface="Arial" panose="020B0604020202020204" pitchFamily="34" charset="0"/>
              </a:rPr>
              <a:t>Въпреки отсъствието на непосредствена военна заплаха, в съответствие с изискванията на Конституцията на Р. България и Вашингтонския договор, страната ни поддържа и развива модерна и ефективна система за отбрана и въоръжени сили със способности и личен състав, адекватни на  интересите в областта на отбраната и сигурността, хармонизирани със стратегическите и концептуални документи на НАТО и ЕС, с дефинирани национални интереси.</a:t>
            </a:r>
            <a:endParaRPr lang="bg-BG" altLang="bg-BG" sz="1800">
              <a:latin typeface="Arial" panose="020B0604020202020204" pitchFamily="34" charset="0"/>
              <a:cs typeface="Arial" panose="020B0604020202020204" pitchFamily="34" charset="0"/>
            </a:endParaRPr>
          </a:p>
          <a:p>
            <a:pPr indent="457200" algn="just">
              <a:lnSpc>
                <a:spcPct val="107000"/>
              </a:lnSpc>
              <a:spcBef>
                <a:spcPct val="0"/>
              </a:spcBef>
              <a:spcAft>
                <a:spcPts val="800"/>
              </a:spcAft>
            </a:pPr>
            <a:r>
              <a:rPr lang="bg-BG" altLang="bg-BG" sz="1800">
                <a:latin typeface="Arial" panose="020B0604020202020204" pitchFamily="34" charset="0"/>
              </a:rPr>
              <a:t>Развитието на националните отбранителни способности е свързано  приоритетно с модернизирането, подготовката и използването на ВС съобразно определените им роля, мисии и задачи. За да се постигне всичко това, не са достатъчни само изградени командни и организационни структури. Трябва да се поддържат тези структури с качествен личен състав, да им се предостави съвременни и адаптивни доктрини, изградена инфраструктура, да се подобри оперативната им съвместимост, да се подготвят непрекъснато, за да могат да бъдат използвани ефективно за защитата на Отечеството ни – Република България.</a:t>
            </a:r>
          </a:p>
          <a:p>
            <a:pPr indent="457200" algn="just">
              <a:lnSpc>
                <a:spcPct val="107000"/>
              </a:lnSpc>
              <a:spcBef>
                <a:spcPct val="0"/>
              </a:spcBef>
              <a:spcAft>
                <a:spcPts val="800"/>
              </a:spcAft>
            </a:pPr>
            <a:endParaRPr lang="en-US" altLang="bg-BG"/>
          </a:p>
        </p:txBody>
      </p:sp>
      <p:sp>
        <p:nvSpPr>
          <p:cNvPr id="71683" name="Контейнер за номер на слайда 3">
            <a:extLst>
              <a:ext uri="{FF2B5EF4-FFF2-40B4-BE49-F238E27FC236}">
                <a16:creationId xmlns:a16="http://schemas.microsoft.com/office/drawing/2014/main" id="{4C48DDBB-1227-C149-C9F6-91676BCE3F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0876D00-9DC9-4027-A6B3-EC0A542065C7}" type="slidenum">
              <a:rPr lang="en-GB" altLang="bg-BG"/>
              <a:pPr/>
              <a:t>32</a:t>
            </a:fld>
            <a:endParaRPr lang="en-GB" altLang="bg-BG"/>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Контейнер за изображение на слайда 1">
            <a:extLst>
              <a:ext uri="{FF2B5EF4-FFF2-40B4-BE49-F238E27FC236}">
                <a16:creationId xmlns:a16="http://schemas.microsoft.com/office/drawing/2014/main" id="{C763A156-C798-B15D-BB41-F4130323E07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Контейнер за бележки 2">
            <a:extLst>
              <a:ext uri="{FF2B5EF4-FFF2-40B4-BE49-F238E27FC236}">
                <a16:creationId xmlns:a16="http://schemas.microsoft.com/office/drawing/2014/main" id="{8A52FE01-C3B7-539D-36B6-DEB5A87504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bg-BG" altLang="bg-BG"/>
          </a:p>
        </p:txBody>
      </p:sp>
      <p:sp>
        <p:nvSpPr>
          <p:cNvPr id="73731" name="Контейнер за номер на слайда 3">
            <a:extLst>
              <a:ext uri="{FF2B5EF4-FFF2-40B4-BE49-F238E27FC236}">
                <a16:creationId xmlns:a16="http://schemas.microsoft.com/office/drawing/2014/main" id="{39788079-B851-0924-8D24-AF1A79137B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0DAA5DE-1CE0-4F94-A91E-6AF804D83EF2}" type="slidenum">
              <a:rPr lang="en-GB" altLang="bg-BG"/>
              <a:pPr/>
              <a:t>33</a:t>
            </a:fld>
            <a:endParaRPr lang="en-GB" altLang="bg-BG"/>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ED917A8A-7EC3-C3E6-803E-0738455D56C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Notes Placeholder 2">
            <a:extLst>
              <a:ext uri="{FF2B5EF4-FFF2-40B4-BE49-F238E27FC236}">
                <a16:creationId xmlns:a16="http://schemas.microsoft.com/office/drawing/2014/main" id="{841C5C23-A1AF-3373-D29C-721D13C864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bg-BG" altLang="bg-BG"/>
          </a:p>
        </p:txBody>
      </p:sp>
      <p:sp>
        <p:nvSpPr>
          <p:cNvPr id="14339" name="Slide Number Placeholder 3">
            <a:extLst>
              <a:ext uri="{FF2B5EF4-FFF2-40B4-BE49-F238E27FC236}">
                <a16:creationId xmlns:a16="http://schemas.microsoft.com/office/drawing/2014/main" id="{EAF6189E-7163-6E35-FD22-8FD066D59C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57C0819-CC62-4588-84AC-6943D698B4C0}" type="slidenum">
              <a:rPr lang="en-GB" altLang="bg-BG"/>
              <a:pPr/>
              <a:t>4</a:t>
            </a:fld>
            <a:endParaRPr lang="en-GB" altLang="bg-BG"/>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Контейнер за изображение на слайда 1">
            <a:extLst>
              <a:ext uri="{FF2B5EF4-FFF2-40B4-BE49-F238E27FC236}">
                <a16:creationId xmlns:a16="http://schemas.microsoft.com/office/drawing/2014/main" id="{2BEF8C1C-00C7-5A20-C3FA-E7A8B1A1F7F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8DB545A1-286F-24A2-0730-CDBE120A8235}"/>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срещу тях няма образувано наказателно производство за умишлено престъпление от общ характер;</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нямат друго гражданство;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не са освобождавани от военна служба поради наложено дисциплинарно наказание „уволнение”;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покриват нормативите за физическа годност и са психологично пригодни.</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Годността за военна служба се определя от военномедицинските органи, а за психологична пригодност от специализираните звена и органи по психологично осигуряване. Министърът на отбраната може да определи длъжности за войници (матроси), които да се заемат от лица с основно образование и длъжности за военнослужещи с двойно българско гражданство.</a:t>
            </a:r>
            <a:endParaRPr lang="en-US" sz="1800" kern="100" dirty="0">
              <a:ea typeface="Calibri" panose="020F0502020204030204" pitchFamily="34" charset="0"/>
              <a:cs typeface="Times New Roman" panose="02020603050405020304" pitchFamily="18" charset="0"/>
            </a:endParaRPr>
          </a:p>
        </p:txBody>
      </p:sp>
      <p:sp>
        <p:nvSpPr>
          <p:cNvPr id="16387" name="Контейнер за номер на слайда 3">
            <a:extLst>
              <a:ext uri="{FF2B5EF4-FFF2-40B4-BE49-F238E27FC236}">
                <a16:creationId xmlns:a16="http://schemas.microsoft.com/office/drawing/2014/main" id="{234125D5-A297-0CA3-76D9-B5C06B4536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68B1018-8575-4FB8-BBA3-62997166925A}" type="slidenum">
              <a:rPr lang="en-GB" altLang="bg-BG"/>
              <a:pPr/>
              <a:t>5</a:t>
            </a:fld>
            <a:endParaRPr lang="en-GB" altLang="bg-BG"/>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Контейнер за изображение на слайда 1">
            <a:extLst>
              <a:ext uri="{FF2B5EF4-FFF2-40B4-BE49-F238E27FC236}">
                <a16:creationId xmlns:a16="http://schemas.microsoft.com/office/drawing/2014/main" id="{3CCB3325-6A2D-7893-D251-A52A7E7E5EF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DC55D10C-BED6-9C8F-5C47-885AD2952B48}"/>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срещу тях няма образувано наказателно производство за умишлено престъпление от общ характер;</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нямат друго гражданство;</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не са освобождавани от военна служба поради наложено дисциплинарно наказание „уволнение”;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покриват нормативите за физическа годност и са психологично пригодни.</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Годността за военна служба се определя от военномедицинските органи, а за психологична пригодност от специализираните звена и органи по психологично осигуряване. Министърът на отбраната може да определи длъжности за войници (матроси), които да се заемат от лица с основно образование и длъжности за военнослужещи с двойно българско гражданство.</a:t>
            </a:r>
            <a:endParaRPr lang="en-US" sz="1800" kern="100" dirty="0">
              <a:ea typeface="Calibri" panose="020F0502020204030204" pitchFamily="34" charset="0"/>
              <a:cs typeface="Times New Roman" panose="02020603050405020304" pitchFamily="18" charset="0"/>
            </a:endParaRPr>
          </a:p>
        </p:txBody>
      </p:sp>
      <p:sp>
        <p:nvSpPr>
          <p:cNvPr id="18435" name="Контейнер за номер на слайда 3">
            <a:extLst>
              <a:ext uri="{FF2B5EF4-FFF2-40B4-BE49-F238E27FC236}">
                <a16:creationId xmlns:a16="http://schemas.microsoft.com/office/drawing/2014/main" id="{ABE0DF06-559F-7240-0E5C-5AEF2E36DD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80D962B-A1D9-4F8C-B969-E03A3EB95044}" type="slidenum">
              <a:rPr lang="en-GB" altLang="bg-BG"/>
              <a:pPr/>
              <a:t>6</a:t>
            </a:fld>
            <a:endParaRPr lang="en-GB" altLang="bg-BG"/>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Контейнер за изображение на слайда 1">
            <a:extLst>
              <a:ext uri="{FF2B5EF4-FFF2-40B4-BE49-F238E27FC236}">
                <a16:creationId xmlns:a16="http://schemas.microsoft.com/office/drawing/2014/main" id="{B63F7638-779C-3664-82E2-0793FCCFB2A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Контейнер за бележки 2">
            <a:extLst>
              <a:ext uri="{FF2B5EF4-FFF2-40B4-BE49-F238E27FC236}">
                <a16:creationId xmlns:a16="http://schemas.microsoft.com/office/drawing/2014/main" id="{5239D5FD-126A-39CA-FC0E-75A85393A1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457200" algn="just">
              <a:lnSpc>
                <a:spcPct val="114000"/>
              </a:lnSpc>
              <a:spcBef>
                <a:spcPct val="0"/>
              </a:spcBef>
            </a:pPr>
            <a:r>
              <a:rPr lang="bg-BG" altLang="bg-BG">
                <a:latin typeface="Arial" panose="020B0604020202020204" pitchFamily="34" charset="0"/>
                <a:cs typeface="Arial" panose="020B0604020202020204" pitchFamily="34" charset="0"/>
              </a:rPr>
              <a:t>Кандидатите за военна служба могат да подават своите документи за кандидатстване, след обявен конкурс за определени длъжности във</a:t>
            </a:r>
            <a:r>
              <a:rPr lang="ru-RU" altLang="bg-BG">
                <a:latin typeface="Arial" panose="020B0604020202020204" pitchFamily="34" charset="0"/>
                <a:cs typeface="Arial" panose="020B0604020202020204" pitchFamily="34" charset="0"/>
              </a:rPr>
              <a:t> </a:t>
            </a:r>
            <a:r>
              <a:rPr lang="bg-BG" altLang="bg-BG">
                <a:latin typeface="Arial" panose="020B0604020202020204" pitchFamily="34" charset="0"/>
                <a:cs typeface="Arial" panose="020B0604020202020204" pitchFamily="34" charset="0"/>
              </a:rPr>
              <a:t>военните окръжия</a:t>
            </a:r>
            <a:r>
              <a:rPr lang="ru-RU" altLang="bg-BG">
                <a:latin typeface="Arial" panose="020B0604020202020204" pitchFamily="34" charset="0"/>
                <a:cs typeface="Arial" panose="020B0604020202020204" pitchFamily="34" charset="0"/>
              </a:rPr>
              <a:t>. </a:t>
            </a:r>
            <a:r>
              <a:rPr lang="bg-BG" altLang="bg-BG">
                <a:latin typeface="Arial" panose="020B0604020202020204" pitchFamily="34" charset="0"/>
                <a:cs typeface="Arial" panose="020B0604020202020204" pitchFamily="34" charset="0"/>
              </a:rPr>
              <a:t>Желаещите да кандидатстват, трябва да подготвят  следните документи:</a:t>
            </a:r>
          </a:p>
          <a:p>
            <a:pPr indent="457200" algn="just">
              <a:lnSpc>
                <a:spcPct val="114000"/>
              </a:lnSpc>
              <a:spcBef>
                <a:spcPct val="0"/>
              </a:spcBef>
            </a:pPr>
            <a:r>
              <a:rPr lang="ru-RU" altLang="bg-BG">
                <a:latin typeface="Arial" panose="020B0604020202020204" pitchFamily="34" charset="0"/>
                <a:cs typeface="Arial" panose="020B0604020202020204" pitchFamily="34" charset="0"/>
              </a:rPr>
              <a:t>- автобиография;                                                               </a:t>
            </a:r>
            <a:endParaRPr lang="en-US" altLang="bg-BG">
              <a:latin typeface="Arial" panose="020B0604020202020204" pitchFamily="34" charset="0"/>
              <a:cs typeface="Arial" panose="020B0604020202020204" pitchFamily="34" charset="0"/>
            </a:endParaRPr>
          </a:p>
          <a:p>
            <a:pPr indent="457200" algn="just">
              <a:lnSpc>
                <a:spcPct val="114000"/>
              </a:lnSpc>
              <a:spcBef>
                <a:spcPct val="0"/>
              </a:spcBef>
            </a:pPr>
            <a:r>
              <a:rPr lang="ru-RU" altLang="bg-BG">
                <a:latin typeface="Arial" panose="020B0604020202020204" pitchFamily="34" charset="0"/>
                <a:cs typeface="Arial" panose="020B0604020202020204" pitchFamily="34" charset="0"/>
              </a:rPr>
              <a:t>- </a:t>
            </a:r>
            <a:r>
              <a:rPr lang="bg-BG" altLang="bg-BG">
                <a:latin typeface="Arial" panose="020B0604020202020204" pitchFamily="34" charset="0"/>
                <a:cs typeface="Arial" panose="020B0604020202020204" pitchFamily="34" charset="0"/>
              </a:rPr>
              <a:t>копие на диплома за завършено </a:t>
            </a:r>
            <a:r>
              <a:rPr lang="ru-RU" altLang="bg-BG">
                <a:latin typeface="Arial" panose="020B0604020202020204" pitchFamily="34" charset="0"/>
                <a:cs typeface="Arial" panose="020B0604020202020204" pitchFamily="34" charset="0"/>
              </a:rPr>
              <a:t>образование;</a:t>
            </a:r>
            <a:endParaRPr lang="en-US" altLang="bg-BG">
              <a:latin typeface="Arial" panose="020B0604020202020204" pitchFamily="34" charset="0"/>
              <a:cs typeface="Arial" panose="020B0604020202020204" pitchFamily="34" charset="0"/>
            </a:endParaRPr>
          </a:p>
          <a:p>
            <a:pPr indent="457200" algn="just">
              <a:lnSpc>
                <a:spcPct val="114000"/>
              </a:lnSpc>
              <a:spcBef>
                <a:spcPct val="0"/>
              </a:spcBef>
            </a:pPr>
            <a:r>
              <a:rPr lang="ru-RU" altLang="bg-BG">
                <a:latin typeface="Arial" panose="020B0604020202020204" pitchFamily="34" charset="0"/>
                <a:cs typeface="Arial" panose="020B0604020202020204" pitchFamily="34" charset="0"/>
              </a:rPr>
              <a:t>- </a:t>
            </a:r>
            <a:r>
              <a:rPr lang="bg-BG" altLang="bg-BG">
                <a:latin typeface="Arial" panose="020B0604020202020204" pitchFamily="34" charset="0"/>
                <a:cs typeface="Arial" panose="020B0604020202020204" pitchFamily="34" charset="0"/>
              </a:rPr>
              <a:t>копие на </a:t>
            </a:r>
            <a:r>
              <a:rPr lang="ru-RU" altLang="bg-BG">
                <a:latin typeface="Arial" panose="020B0604020202020204" pitchFamily="34" charset="0"/>
                <a:cs typeface="Arial" panose="020B0604020202020204" pitchFamily="34" charset="0"/>
              </a:rPr>
              <a:t>документ за трудов стаж;</a:t>
            </a:r>
            <a:endParaRPr lang="en-US" altLang="bg-BG">
              <a:latin typeface="Arial" panose="020B0604020202020204" pitchFamily="34" charset="0"/>
              <a:cs typeface="Arial" panose="020B0604020202020204" pitchFamily="34" charset="0"/>
            </a:endParaRPr>
          </a:p>
          <a:p>
            <a:pPr indent="457200" algn="just">
              <a:lnSpc>
                <a:spcPct val="114000"/>
              </a:lnSpc>
              <a:spcBef>
                <a:spcPct val="0"/>
              </a:spcBef>
            </a:pPr>
            <a:r>
              <a:rPr lang="ru-RU" altLang="bg-BG">
                <a:latin typeface="Arial" panose="020B0604020202020204" pitchFamily="34" charset="0"/>
                <a:cs typeface="Arial" panose="020B0604020202020204" pitchFamily="34" charset="0"/>
              </a:rPr>
              <a:t>- </a:t>
            </a:r>
            <a:r>
              <a:rPr lang="bg-BG" altLang="bg-BG">
                <a:latin typeface="Arial" panose="020B0604020202020204" pitchFamily="34" charset="0"/>
                <a:cs typeface="Arial" panose="020B0604020202020204" pitchFamily="34" charset="0"/>
              </a:rPr>
              <a:t>лична амбулаторна карта с отразен актуален здравен </a:t>
            </a:r>
            <a:r>
              <a:rPr lang="ru-RU" altLang="bg-BG">
                <a:latin typeface="Arial" panose="020B0604020202020204" pitchFamily="34" charset="0"/>
                <a:cs typeface="Arial" panose="020B0604020202020204" pitchFamily="34" charset="0"/>
              </a:rPr>
              <a:t>статус;</a:t>
            </a:r>
            <a:endParaRPr lang="en-US" altLang="bg-BG">
              <a:latin typeface="Arial" panose="020B0604020202020204" pitchFamily="34" charset="0"/>
              <a:cs typeface="Arial" panose="020B0604020202020204" pitchFamily="34" charset="0"/>
            </a:endParaRPr>
          </a:p>
          <a:p>
            <a:pPr indent="457200" algn="just">
              <a:lnSpc>
                <a:spcPct val="114000"/>
              </a:lnSpc>
              <a:spcBef>
                <a:spcPct val="0"/>
              </a:spcBef>
            </a:pPr>
            <a:r>
              <a:rPr lang="ru-RU" altLang="bg-BG">
                <a:latin typeface="Arial" panose="020B0604020202020204" pitchFamily="34" charset="0"/>
                <a:cs typeface="Arial" panose="020B0604020202020204" pitchFamily="34" charset="0"/>
              </a:rPr>
              <a:t>- </a:t>
            </a:r>
            <a:r>
              <a:rPr lang="bg-BG" altLang="bg-BG">
                <a:latin typeface="Arial" panose="020B0604020202020204" pitchFamily="34" charset="0"/>
                <a:cs typeface="Arial" panose="020B0604020202020204" pitchFamily="34" charset="0"/>
              </a:rPr>
              <a:t>свидетелство за съдимост</a:t>
            </a:r>
            <a:r>
              <a:rPr lang="ru-RU" altLang="bg-BG">
                <a:latin typeface="Arial" panose="020B0604020202020204" pitchFamily="34" charset="0"/>
                <a:cs typeface="Arial" panose="020B0604020202020204" pitchFamily="34" charset="0"/>
              </a:rPr>
              <a:t>;</a:t>
            </a:r>
            <a:endParaRPr lang="en-US" altLang="bg-BG">
              <a:latin typeface="Arial" panose="020B0604020202020204" pitchFamily="34" charset="0"/>
              <a:cs typeface="Arial" panose="020B0604020202020204" pitchFamily="34" charset="0"/>
            </a:endParaRPr>
          </a:p>
          <a:p>
            <a:pPr indent="457200" algn="just">
              <a:lnSpc>
                <a:spcPct val="114000"/>
              </a:lnSpc>
              <a:spcBef>
                <a:spcPct val="0"/>
              </a:spcBef>
            </a:pPr>
            <a:r>
              <a:rPr lang="ru-RU" altLang="bg-BG">
                <a:latin typeface="Arial" panose="020B0604020202020204" pitchFamily="34" charset="0"/>
                <a:cs typeface="Arial" panose="020B0604020202020204" pitchFamily="34" charset="0"/>
              </a:rPr>
              <a:t>- удостоверение от </a:t>
            </a:r>
            <a:r>
              <a:rPr lang="bg-BG" altLang="bg-BG">
                <a:latin typeface="Arial" panose="020B0604020202020204" pitchFamily="34" charset="0"/>
                <a:cs typeface="Arial" panose="020B0604020202020204" pitchFamily="34" charset="0"/>
              </a:rPr>
              <a:t>регионалния център за психично здраве /психодиспансер</a:t>
            </a:r>
            <a:r>
              <a:rPr lang="ru-RU" altLang="bg-BG">
                <a:latin typeface="Arial" panose="020B0604020202020204" pitchFamily="34" charset="0"/>
                <a:cs typeface="Arial" panose="020B0604020202020204" pitchFamily="34" charset="0"/>
              </a:rPr>
              <a:t>/;</a:t>
            </a:r>
            <a:endParaRPr lang="en-US" altLang="bg-BG">
              <a:latin typeface="Arial" panose="020B0604020202020204" pitchFamily="34" charset="0"/>
              <a:cs typeface="Arial" panose="020B0604020202020204" pitchFamily="34" charset="0"/>
            </a:endParaRPr>
          </a:p>
        </p:txBody>
      </p:sp>
      <p:sp>
        <p:nvSpPr>
          <p:cNvPr id="20483" name="Контейнер за номер на слайда 3">
            <a:extLst>
              <a:ext uri="{FF2B5EF4-FFF2-40B4-BE49-F238E27FC236}">
                <a16:creationId xmlns:a16="http://schemas.microsoft.com/office/drawing/2014/main" id="{68F4B89F-CDE9-AB09-ED9E-384BF1C674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82804DE-56BD-4F02-869E-6269DEDDB301}" type="slidenum">
              <a:rPr lang="en-GB" altLang="bg-BG"/>
              <a:pPr/>
              <a:t>7</a:t>
            </a:fld>
            <a:endParaRPr lang="en-GB" altLang="bg-BG"/>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Контейнер за изображение на слайда 1">
            <a:extLst>
              <a:ext uri="{FF2B5EF4-FFF2-40B4-BE49-F238E27FC236}">
                <a16:creationId xmlns:a16="http://schemas.microsoft.com/office/drawing/2014/main" id="{3ED8EDA1-865D-4D00-3CFF-B77D8CC4023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34C6CFCF-ED5F-463E-2D38-D8BE4928E3E7}"/>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При първото посещение във Военното окръжие, представяйки изискващите се документи, кандидатът за военна служба получава направления за Военно медицинска академия /ВМА/ за обстоен преглед. След приключване на всички процедури по прегледа на кандидата се издава: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експертно решение, удостоверяващо годността за военна служба, издадено от Централната военномедицинска комисия и изследвания за психологическа пригодност в Центъра по психично здраве и превенция;</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Представяйки експертното решение от ВМА във Военното окръжие, кандидатът за военна служба попълва следните декларации по образец:</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декларация за наличие на обстоятелства /не е осъждан, няма образувано наказателно производство, няма друго гражданство и не е освобождаван от военна служба с дисциплинарно наказание ”уволнение”/;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декларация, че са налице обстоятелства по чл. 188 и чл. 188а от Закона за отбраната и въоръжените сили на Р. България / да не участва в търговска и политическа дейност и да няма конфликт на интереси във военното формирование/;</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 декларация, че желаят да бъдат приети на военна служба с по-ниско военно звание от притежаваното от тях в резерва /ако има такова/.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Кандидатите за военна служба представят и удостоверение от военното окръжие по местоживеене, копие от военноотчетна книжка /ако има такава/ и други документи, съобразно с изискванията на обявения конкурс.</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След представянето на всички документи от кандидата за военна служба, същите се комплектуват и се изпращат във военните формирования за участие в конкурса за определена длъжност. </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ea typeface="Calibri" panose="020F0502020204030204" pitchFamily="34" charset="0"/>
                <a:cs typeface="Times New Roman" panose="02020603050405020304" pitchFamily="18" charset="0"/>
              </a:rPr>
              <a:t> </a:t>
            </a:r>
            <a:endParaRPr lang="en-US" sz="1800" kern="100" dirty="0">
              <a:ea typeface="Calibri" panose="020F0502020204030204" pitchFamily="34" charset="0"/>
              <a:cs typeface="Times New Roman" panose="02020603050405020304" pitchFamily="18" charset="0"/>
            </a:endParaRPr>
          </a:p>
        </p:txBody>
      </p:sp>
      <p:sp>
        <p:nvSpPr>
          <p:cNvPr id="22531" name="Контейнер за номер на слайда 3">
            <a:extLst>
              <a:ext uri="{FF2B5EF4-FFF2-40B4-BE49-F238E27FC236}">
                <a16:creationId xmlns:a16="http://schemas.microsoft.com/office/drawing/2014/main" id="{5C6DAB69-D95A-AD4B-2AED-62634A7DCC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8C5B03C-CFDC-4CFD-82D7-6E668C8B6416}" type="slidenum">
              <a:rPr lang="en-GB" altLang="bg-BG"/>
              <a:pPr/>
              <a:t>8</a:t>
            </a:fld>
            <a:endParaRPr lang="en-GB" altLang="bg-BG"/>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Контейнер за изображение на слайда 1">
            <a:extLst>
              <a:ext uri="{FF2B5EF4-FFF2-40B4-BE49-F238E27FC236}">
                <a16:creationId xmlns:a16="http://schemas.microsoft.com/office/drawing/2014/main" id="{9DDADD8E-C0EB-DD27-6B1C-94B1A313FDC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Контейнер за бележки 2">
            <a:extLst>
              <a:ext uri="{FF2B5EF4-FFF2-40B4-BE49-F238E27FC236}">
                <a16:creationId xmlns:a16="http://schemas.microsoft.com/office/drawing/2014/main" id="{5AA89DFF-2AEF-29DF-33EA-B3274CAEBF1B}"/>
              </a:ext>
            </a:extLst>
          </p:cNvPr>
          <p:cNvSpPr>
            <a:spLocks noGrp="1"/>
          </p:cNvSpPr>
          <p:nvPr>
            <p:ph type="body" idx="1"/>
          </p:nvPr>
        </p:nvSpPr>
        <p:spPr/>
        <p:txBody>
          <a:bodyPr/>
          <a:lstStyle/>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Комисията за провеждане на конкурса във военното формирование провежда същия при условията и по реда, определени със заповед на командира (началника) и изготвя протокол, в който класира кандидатите за всяка длъжност и писмено уведомява кандидатите за резултатите от класирането, като връща документите на </a:t>
            </a:r>
            <a:r>
              <a:rPr lang="bg-BG" sz="1800" kern="100" dirty="0" err="1">
                <a:latin typeface="Arial" panose="020B0604020202020204" pitchFamily="34" charset="0"/>
                <a:ea typeface="Calibri" panose="020F0502020204030204" pitchFamily="34" charset="0"/>
                <a:cs typeface="Times New Roman" panose="02020603050405020304" pitchFamily="18" charset="0"/>
              </a:rPr>
              <a:t>некласираните</a:t>
            </a:r>
            <a:r>
              <a:rPr lang="bg-BG" sz="1800" kern="100" dirty="0">
                <a:latin typeface="Arial" panose="020B0604020202020204" pitchFamily="34" charset="0"/>
                <a:ea typeface="Calibri" panose="020F0502020204030204" pitchFamily="34" charset="0"/>
                <a:cs typeface="Times New Roman" panose="02020603050405020304" pitchFamily="18" charset="0"/>
              </a:rPr>
              <a:t> кандидати в определен  срок след завършване на конкурса.</a:t>
            </a:r>
            <a:endParaRPr lang="en-US" sz="18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1800" kern="100" dirty="0">
                <a:latin typeface="Arial" panose="020B0604020202020204" pitchFamily="34" charset="0"/>
                <a:ea typeface="Calibri" panose="020F0502020204030204" pitchFamily="34" charset="0"/>
                <a:cs typeface="Times New Roman" panose="02020603050405020304" pitchFamily="18" charset="0"/>
              </a:rPr>
              <a:t>Класиралите се кандидати сключват договор за военна служба  с министъра на отбраната или с оправомощени от него длъжностни лица. Военнослужещия постъпва на служба по местоназначението си в 10-дневен срок от датата на сключване на договора за военна служба и полага военна клетва, което се удостоверява с подписване на клетвен лист и акт за встъпване в длъжност.</a:t>
            </a:r>
            <a:endParaRPr lang="en-US" sz="1800" kern="100" dirty="0">
              <a:ea typeface="Calibri" panose="020F0502020204030204" pitchFamily="34" charset="0"/>
              <a:cs typeface="Times New Roman" panose="02020603050405020304" pitchFamily="18" charset="0"/>
            </a:endParaRPr>
          </a:p>
        </p:txBody>
      </p:sp>
      <p:sp>
        <p:nvSpPr>
          <p:cNvPr id="24579" name="Контейнер за номер на слайда 3">
            <a:extLst>
              <a:ext uri="{FF2B5EF4-FFF2-40B4-BE49-F238E27FC236}">
                <a16:creationId xmlns:a16="http://schemas.microsoft.com/office/drawing/2014/main" id="{A8628A4A-694F-4D31-61F9-6783E9558E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C57A04C-5DFB-472F-8E55-BD607EEA45E1}" type="slidenum">
              <a:rPr lang="en-GB" altLang="bg-BG"/>
              <a:pPr/>
              <a:t>9</a:t>
            </a:fld>
            <a:endParaRPr lang="en-GB" altLang="bg-BG"/>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04755C7-EDE7-571F-0AE2-B16622F4B029}"/>
              </a:ext>
            </a:extLst>
          </p:cNvPr>
          <p:cNvSpPr>
            <a:spLocks noGrp="1"/>
          </p:cNvSpPr>
          <p:nvPr>
            <p:ph type="dt" sz="half" idx="10"/>
          </p:nvPr>
        </p:nvSpPr>
        <p:spPr/>
        <p:txBody>
          <a:bodyPr/>
          <a:lstStyle>
            <a:lvl1pPr>
              <a:defRPr sz="1400" b="1" smtClean="0">
                <a:solidFill>
                  <a:schemeClr val="tx1"/>
                </a:solidFill>
              </a:defRPr>
            </a:lvl1pPr>
          </a:lstStyle>
          <a:p>
            <a:pPr>
              <a:defRPr/>
            </a:pPr>
            <a:fld id="{670236C1-293C-48E9-838F-29C482E40574}" type="datetime1">
              <a:rPr lang="bg-BG"/>
              <a:pPr>
                <a:defRPr/>
              </a:pPr>
              <a:t>25.10.2023 г.</a:t>
            </a:fld>
            <a:endParaRPr lang="en-GB" dirty="0"/>
          </a:p>
        </p:txBody>
      </p:sp>
      <p:sp>
        <p:nvSpPr>
          <p:cNvPr id="3" name="Slide Number Placeholder 5">
            <a:extLst>
              <a:ext uri="{FF2B5EF4-FFF2-40B4-BE49-F238E27FC236}">
                <a16:creationId xmlns:a16="http://schemas.microsoft.com/office/drawing/2014/main" id="{2F507FB2-9B72-5499-BA08-13B523C0EBEB}"/>
              </a:ext>
            </a:extLst>
          </p:cNvPr>
          <p:cNvSpPr>
            <a:spLocks noGrp="1"/>
          </p:cNvSpPr>
          <p:nvPr>
            <p:ph type="sldNum" sz="quarter" idx="11"/>
          </p:nvPr>
        </p:nvSpPr>
        <p:spPr/>
        <p:txBody>
          <a:bodyPr/>
          <a:lstStyle>
            <a:lvl1pPr>
              <a:defRPr/>
            </a:lvl1pPr>
          </a:lstStyle>
          <a:p>
            <a:fld id="{EB03FD2F-BB02-4932-A42F-FA72D5EBB94C}" type="slidenum">
              <a:rPr lang="en-GB" altLang="bg-BG"/>
              <a:pPr/>
              <a:t>‹#›</a:t>
            </a:fld>
            <a:endParaRPr lang="en-GB" altLang="bg-BG"/>
          </a:p>
        </p:txBody>
      </p:sp>
      <p:sp>
        <p:nvSpPr>
          <p:cNvPr id="4" name="Footer Placeholder 4">
            <a:extLst>
              <a:ext uri="{FF2B5EF4-FFF2-40B4-BE49-F238E27FC236}">
                <a16:creationId xmlns:a16="http://schemas.microsoft.com/office/drawing/2014/main" id="{441A8822-24E3-0DFC-A6D3-56D9993E28F2}"/>
              </a:ext>
            </a:extLst>
          </p:cNvPr>
          <p:cNvSpPr>
            <a:spLocks noGrp="1"/>
          </p:cNvSpPr>
          <p:nvPr>
            <p:ph type="ftr" sz="quarter" idx="12"/>
          </p:nvPr>
        </p:nvSpPr>
        <p:spPr/>
        <p:txBody>
          <a:bodyPr/>
          <a:lstStyle>
            <a:lvl1pPr algn="ctr">
              <a:defRPr sz="1400" b="1" u="none" dirty="0">
                <a:solidFill>
                  <a:schemeClr val="tx1"/>
                </a:solidFill>
              </a:defRPr>
            </a:lvl1pPr>
          </a:lstStyle>
          <a:p>
            <a:pPr>
              <a:defRPr/>
            </a:pPr>
            <a:r>
              <a:rPr lang="bg-BG" u="sng"/>
              <a:t>Национален военен университет „Васил Левски“</a:t>
            </a:r>
            <a:endParaRPr lang="x-none" u="sng"/>
          </a:p>
          <a:p>
            <a:pPr>
              <a:defRPr/>
            </a:pPr>
            <a:r>
              <a:rPr lang="bg-BG"/>
              <a:t>Некласифицирана информация</a:t>
            </a:r>
          </a:p>
        </p:txBody>
      </p:sp>
    </p:spTree>
    <p:extLst>
      <p:ext uri="{BB962C8B-B14F-4D97-AF65-F5344CB8AC3E}">
        <p14:creationId xmlns:p14="http://schemas.microsoft.com/office/powerpoint/2010/main" val="51779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6E9D0D-C1FA-5DF1-806F-21A2BE163F98}"/>
              </a:ext>
            </a:extLst>
          </p:cNvPr>
          <p:cNvSpPr>
            <a:spLocks noGrp="1"/>
          </p:cNvSpPr>
          <p:nvPr>
            <p:ph type="dt" sz="half" idx="10"/>
          </p:nvPr>
        </p:nvSpPr>
        <p:spPr/>
        <p:txBody>
          <a:bodyPr/>
          <a:lstStyle>
            <a:lvl1pPr>
              <a:defRPr sz="1400" b="1" smtClean="0">
                <a:solidFill>
                  <a:schemeClr val="tx1"/>
                </a:solidFill>
              </a:defRPr>
            </a:lvl1pPr>
          </a:lstStyle>
          <a:p>
            <a:pPr>
              <a:defRPr/>
            </a:pPr>
            <a:fld id="{96CE1770-5442-4CD4-9C7E-DDAB96324F4C}" type="datetime1">
              <a:rPr lang="bg-BG"/>
              <a:pPr>
                <a:defRPr/>
              </a:pPr>
              <a:t>25.10.2023 г.</a:t>
            </a:fld>
            <a:endParaRPr lang="en-GB" dirty="0"/>
          </a:p>
        </p:txBody>
      </p:sp>
      <p:sp>
        <p:nvSpPr>
          <p:cNvPr id="3" name="Slide Number Placeholder 5">
            <a:extLst>
              <a:ext uri="{FF2B5EF4-FFF2-40B4-BE49-F238E27FC236}">
                <a16:creationId xmlns:a16="http://schemas.microsoft.com/office/drawing/2014/main" id="{913D654E-8EF8-8DFB-F1A9-097A3E8E72D0}"/>
              </a:ext>
            </a:extLst>
          </p:cNvPr>
          <p:cNvSpPr>
            <a:spLocks noGrp="1"/>
          </p:cNvSpPr>
          <p:nvPr>
            <p:ph type="sldNum" sz="quarter" idx="11"/>
          </p:nvPr>
        </p:nvSpPr>
        <p:spPr/>
        <p:txBody>
          <a:bodyPr/>
          <a:lstStyle>
            <a:lvl1pPr>
              <a:defRPr/>
            </a:lvl1pPr>
          </a:lstStyle>
          <a:p>
            <a:fld id="{2C3C97F9-FE96-4A92-8BCD-9A01FA2E5469}" type="slidenum">
              <a:rPr lang="en-GB" altLang="bg-BG"/>
              <a:pPr/>
              <a:t>‹#›</a:t>
            </a:fld>
            <a:endParaRPr lang="en-GB" altLang="bg-BG"/>
          </a:p>
        </p:txBody>
      </p:sp>
      <p:sp>
        <p:nvSpPr>
          <p:cNvPr id="4" name="Footer Placeholder 4">
            <a:extLst>
              <a:ext uri="{FF2B5EF4-FFF2-40B4-BE49-F238E27FC236}">
                <a16:creationId xmlns:a16="http://schemas.microsoft.com/office/drawing/2014/main" id="{C0911599-254B-E7F0-8C58-6A66B5569534}"/>
              </a:ext>
            </a:extLst>
          </p:cNvPr>
          <p:cNvSpPr>
            <a:spLocks noGrp="1"/>
          </p:cNvSpPr>
          <p:nvPr>
            <p:ph type="ftr" sz="quarter" idx="12"/>
          </p:nvPr>
        </p:nvSpPr>
        <p:spPr/>
        <p:txBody>
          <a:bodyPr/>
          <a:lstStyle>
            <a:lvl1pPr algn="ctr">
              <a:defRPr sz="1400" b="1" u="none" dirty="0">
                <a:solidFill>
                  <a:schemeClr val="tx1"/>
                </a:solidFill>
              </a:defRPr>
            </a:lvl1pPr>
          </a:lstStyle>
          <a:p>
            <a:pPr>
              <a:defRPr/>
            </a:pPr>
            <a:r>
              <a:rPr lang="bg-BG" u="sng"/>
              <a:t>Национален военен университет „Васил Левски“</a:t>
            </a:r>
            <a:endParaRPr lang="x-none" u="sng"/>
          </a:p>
          <a:p>
            <a:pPr>
              <a:defRPr/>
            </a:pPr>
            <a:r>
              <a:rPr lang="bg-BG"/>
              <a:t>Некласифицирана информация</a:t>
            </a:r>
          </a:p>
        </p:txBody>
      </p:sp>
    </p:spTree>
    <p:extLst>
      <p:ext uri="{BB962C8B-B14F-4D97-AF65-F5344CB8AC3E}">
        <p14:creationId xmlns:p14="http://schemas.microsoft.com/office/powerpoint/2010/main" val="316988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fourObj">
  <p:cSld name="Заглавие и 4 съдържания">
    <p:spTree>
      <p:nvGrpSpPr>
        <p:cNvPr id="1" name=""/>
        <p:cNvGrpSpPr/>
        <p:nvPr/>
      </p:nvGrpSpPr>
      <p:grpSpPr>
        <a:xfrm>
          <a:off x="0" y="0"/>
          <a:ext cx="0" cy="0"/>
          <a:chOff x="0" y="0"/>
          <a:chExt cx="0" cy="0"/>
        </a:xfrm>
      </p:grpSpPr>
      <p:sp>
        <p:nvSpPr>
          <p:cNvPr id="2" name="Заглавие 1"/>
          <p:cNvSpPr>
            <a:spLocks noGrp="1"/>
          </p:cNvSpPr>
          <p:nvPr>
            <p:ph type="title" sz="quarter"/>
          </p:nvPr>
        </p:nvSpPr>
        <p:spPr>
          <a:xfrm>
            <a:off x="609600" y="274638"/>
            <a:ext cx="10972800" cy="1143000"/>
          </a:xfrm>
          <a:prstGeom prst="rect">
            <a:avLst/>
          </a:prstGeom>
        </p:spPr>
        <p:txBody>
          <a:bodyPr/>
          <a:lstStyle/>
          <a:p>
            <a:r>
              <a:rPr lang="bg-BG"/>
              <a:t>Редакт. стил загл. образец</a:t>
            </a:r>
          </a:p>
        </p:txBody>
      </p:sp>
      <p:sp>
        <p:nvSpPr>
          <p:cNvPr id="3" name="Контейнер за съдържание 2"/>
          <p:cNvSpPr>
            <a:spLocks noGrp="1"/>
          </p:cNvSpPr>
          <p:nvPr>
            <p:ph sz="quarter" idx="1"/>
          </p:nvPr>
        </p:nvSpPr>
        <p:spPr>
          <a:xfrm>
            <a:off x="609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quarter" idx="2"/>
          </p:nvPr>
        </p:nvSpPr>
        <p:spPr>
          <a:xfrm>
            <a:off x="6197600" y="1600200"/>
            <a:ext cx="5384800" cy="2185988"/>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съдържание 4"/>
          <p:cNvSpPr>
            <a:spLocks noGrp="1"/>
          </p:cNvSpPr>
          <p:nvPr>
            <p:ph sz="quarter" idx="3"/>
          </p:nvPr>
        </p:nvSpPr>
        <p:spPr>
          <a:xfrm>
            <a:off x="609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съдържание 5"/>
          <p:cNvSpPr>
            <a:spLocks noGrp="1"/>
          </p:cNvSpPr>
          <p:nvPr>
            <p:ph sz="quarter" idx="4"/>
          </p:nvPr>
        </p:nvSpPr>
        <p:spPr>
          <a:xfrm>
            <a:off x="6197600" y="3938589"/>
            <a:ext cx="5384800" cy="2187575"/>
          </a:xfrm>
          <a:prstGeom prst="rect">
            <a:avLst/>
          </a:prstGeo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a:extLst>
              <a:ext uri="{FF2B5EF4-FFF2-40B4-BE49-F238E27FC236}">
                <a16:creationId xmlns:a16="http://schemas.microsoft.com/office/drawing/2014/main" id="{1DDD4CAE-BA69-E056-03DB-73666DD2C5ED}"/>
              </a:ext>
            </a:extLst>
          </p:cNvPr>
          <p:cNvSpPr>
            <a:spLocks noGrp="1"/>
          </p:cNvSpPr>
          <p:nvPr>
            <p:ph type="dt" sz="half" idx="10"/>
          </p:nvPr>
        </p:nvSpPr>
        <p:spPr>
          <a:xfrm>
            <a:off x="609600" y="6245225"/>
            <a:ext cx="2844800" cy="476250"/>
          </a:xfrm>
        </p:spPr>
        <p:txBody>
          <a:bodyPr/>
          <a:lstStyle>
            <a:lvl1pPr>
              <a:defRPr dirty="0"/>
            </a:lvl1pPr>
          </a:lstStyle>
          <a:p>
            <a:pPr>
              <a:defRPr/>
            </a:pPr>
            <a:endParaRPr lang="bg-BG" altLang="bg-BG"/>
          </a:p>
        </p:txBody>
      </p:sp>
      <p:sp>
        <p:nvSpPr>
          <p:cNvPr id="8" name="Контейнер за долния колонтитул 7">
            <a:extLst>
              <a:ext uri="{FF2B5EF4-FFF2-40B4-BE49-F238E27FC236}">
                <a16:creationId xmlns:a16="http://schemas.microsoft.com/office/drawing/2014/main" id="{48EA0A07-3FF9-4499-830B-978A756E6BE9}"/>
              </a:ext>
            </a:extLst>
          </p:cNvPr>
          <p:cNvSpPr>
            <a:spLocks noGrp="1"/>
          </p:cNvSpPr>
          <p:nvPr>
            <p:ph type="ftr" sz="quarter" idx="11"/>
          </p:nvPr>
        </p:nvSpPr>
        <p:spPr>
          <a:xfrm>
            <a:off x="4165600" y="6245225"/>
            <a:ext cx="3860800" cy="476250"/>
          </a:xfrm>
        </p:spPr>
        <p:txBody>
          <a:bodyPr/>
          <a:lstStyle>
            <a:lvl1pPr>
              <a:defRPr u="none" dirty="0"/>
            </a:lvl1pPr>
          </a:lstStyle>
          <a:p>
            <a:pPr>
              <a:defRPr/>
            </a:pPr>
            <a:endParaRPr lang="bg-BG" altLang="bg-BG"/>
          </a:p>
        </p:txBody>
      </p:sp>
      <p:sp>
        <p:nvSpPr>
          <p:cNvPr id="9" name="Контейнер за номер на слайда 8">
            <a:extLst>
              <a:ext uri="{FF2B5EF4-FFF2-40B4-BE49-F238E27FC236}">
                <a16:creationId xmlns:a16="http://schemas.microsoft.com/office/drawing/2014/main" id="{96FA3A16-D733-1003-063D-7D21051D88D9}"/>
              </a:ext>
            </a:extLst>
          </p:cNvPr>
          <p:cNvSpPr>
            <a:spLocks noGrp="1"/>
          </p:cNvSpPr>
          <p:nvPr>
            <p:ph type="sldNum" sz="quarter" idx="12"/>
          </p:nvPr>
        </p:nvSpPr>
        <p:spPr>
          <a:xfrm>
            <a:off x="8737600" y="6245225"/>
            <a:ext cx="2844800" cy="476250"/>
          </a:xfrm>
        </p:spPr>
        <p:txBody>
          <a:bodyPr/>
          <a:lstStyle>
            <a:lvl1pPr>
              <a:defRPr/>
            </a:lvl1pPr>
          </a:lstStyle>
          <a:p>
            <a:fld id="{37E45FC1-9949-4537-B689-D586510C9A16}" type="slidenum">
              <a:rPr lang="bg-BG" altLang="bg-BG"/>
              <a:pPr/>
              <a:t>‹#›</a:t>
            </a:fld>
            <a:endParaRPr lang="bg-BG" altLang="bg-BG"/>
          </a:p>
        </p:txBody>
      </p:sp>
    </p:spTree>
    <p:extLst>
      <p:ext uri="{BB962C8B-B14F-4D97-AF65-F5344CB8AC3E}">
        <p14:creationId xmlns:p14="http://schemas.microsoft.com/office/powerpoint/2010/main" val="31021359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E2B87AC4-EB74-2BCC-156B-EBD78444E308}"/>
              </a:ext>
            </a:extLst>
          </p:cNvPr>
          <p:cNvSpPr>
            <a:spLocks noGrp="1"/>
          </p:cNvSpPr>
          <p:nvPr>
            <p:ph type="dt" sz="half" idx="10"/>
          </p:nvPr>
        </p:nvSpPr>
        <p:spPr>
          <a:xfrm>
            <a:off x="0" y="6453188"/>
            <a:ext cx="3581400" cy="365125"/>
          </a:xfrm>
          <a:prstGeom prst="rect">
            <a:avLst/>
          </a:prstGeom>
        </p:spPr>
        <p:txBody>
          <a:bodyPr/>
          <a:lstStyle>
            <a:lvl1pPr fontAlgn="auto">
              <a:spcBef>
                <a:spcPts val="0"/>
              </a:spcBef>
              <a:spcAft>
                <a:spcPts val="0"/>
              </a:spcAft>
              <a:defRPr sz="1400" b="1" dirty="0">
                <a:solidFill>
                  <a:schemeClr val="tx1"/>
                </a:solidFill>
                <a:latin typeface="+mn-lt"/>
                <a:cs typeface="+mn-cs"/>
              </a:defRPr>
            </a:lvl1pPr>
          </a:lstStyle>
          <a:p>
            <a:pPr>
              <a:defRPr/>
            </a:pPr>
            <a:endParaRPr lang="en-GB"/>
          </a:p>
        </p:txBody>
      </p:sp>
      <p:sp>
        <p:nvSpPr>
          <p:cNvPr id="18" name="Footer Placeholder 4">
            <a:extLst>
              <a:ext uri="{FF2B5EF4-FFF2-40B4-BE49-F238E27FC236}">
                <a16:creationId xmlns:a16="http://schemas.microsoft.com/office/drawing/2014/main" id="{72437818-B40B-D764-0315-9C8F540CA0F3}"/>
              </a:ext>
            </a:extLst>
          </p:cNvPr>
          <p:cNvSpPr>
            <a:spLocks noGrp="1"/>
          </p:cNvSpPr>
          <p:nvPr>
            <p:ph type="ftr" sz="quarter" idx="11"/>
          </p:nvPr>
        </p:nvSpPr>
        <p:spPr>
          <a:xfrm>
            <a:off x="4098925" y="6400800"/>
            <a:ext cx="4054475" cy="457200"/>
          </a:xfrm>
          <a:prstGeom prst="rect">
            <a:avLst/>
          </a:prstGeom>
        </p:spPr>
        <p:txBody>
          <a:bodyPr lIns="0" rIns="0"/>
          <a:lstStyle>
            <a:lvl1pPr algn="ctr" fontAlgn="auto">
              <a:spcBef>
                <a:spcPts val="0"/>
              </a:spcBef>
              <a:spcAft>
                <a:spcPts val="0"/>
              </a:spcAft>
              <a:defRPr sz="1400" b="1" u="sng" dirty="0">
                <a:solidFill>
                  <a:schemeClr val="tx1"/>
                </a:solidFill>
                <a:latin typeface="+mn-lt"/>
                <a:cs typeface="+mn-cs"/>
              </a:defRPr>
            </a:lvl1pPr>
          </a:lstStyle>
          <a:p>
            <a:pPr>
              <a:defRPr/>
            </a:pPr>
            <a:r>
              <a:rPr lang="bg-BG"/>
              <a:t>Национален военен университет „Васил Левски“</a:t>
            </a:r>
            <a:endParaRPr lang="x-none"/>
          </a:p>
          <a:p>
            <a:pPr>
              <a:defRPr/>
            </a:pPr>
            <a:r>
              <a:rPr lang="bg-BG" u="none"/>
              <a:t>Некласифицирана информация</a:t>
            </a:r>
          </a:p>
        </p:txBody>
      </p:sp>
      <p:sp>
        <p:nvSpPr>
          <p:cNvPr id="19" name="Slide Number Placeholder 5">
            <a:extLst>
              <a:ext uri="{FF2B5EF4-FFF2-40B4-BE49-F238E27FC236}">
                <a16:creationId xmlns:a16="http://schemas.microsoft.com/office/drawing/2014/main" id="{007B4807-A384-886A-34D5-39A37CDD607B}"/>
              </a:ext>
            </a:extLst>
          </p:cNvPr>
          <p:cNvSpPr>
            <a:spLocks noGrp="1"/>
          </p:cNvSpPr>
          <p:nvPr>
            <p:ph type="sldNum" sz="quarter" idx="12"/>
          </p:nvPr>
        </p:nvSpPr>
        <p:spPr>
          <a:xfrm>
            <a:off x="8610600" y="6453188"/>
            <a:ext cx="3581400" cy="365125"/>
          </a:xfrm>
          <a:prstGeom prst="rect">
            <a:avLst/>
          </a:prstGeom>
        </p:spPr>
        <p:txBody>
          <a:bodyPr vert="horz" wrap="square" lIns="91440" tIns="45720" rIns="91440" bIns="45720" numCol="1" anchor="t" anchorCtr="0" compatLnSpc="1">
            <a:prstTxWarp prst="textNoShape">
              <a:avLst/>
            </a:prstTxWarp>
          </a:bodyPr>
          <a:lstStyle>
            <a:lvl1pPr algn="r">
              <a:defRPr sz="1400" b="1">
                <a:latin typeface="Calibri" panose="020F0502020204030204" pitchFamily="34" charset="0"/>
              </a:defRPr>
            </a:lvl1pPr>
          </a:lstStyle>
          <a:p>
            <a:fld id="{6AB2AD6C-1C25-4588-84DE-C6FBC82C6C24}" type="slidenum">
              <a:rPr lang="en-GB" altLang="bg-BG"/>
              <a:pPr/>
              <a:t>‹#›</a:t>
            </a:fld>
            <a:endParaRPr lang="en-GB" altLang="bg-BG"/>
          </a:p>
        </p:txBody>
      </p:sp>
      <p:pic>
        <p:nvPicPr>
          <p:cNvPr id="1029" name="Picture 1">
            <a:extLst>
              <a:ext uri="{FF2B5EF4-FFF2-40B4-BE49-F238E27FC236}">
                <a16:creationId xmlns:a16="http://schemas.microsoft.com/office/drawing/2014/main" id="{52757153-4C85-9DD0-C716-837B1249B50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634788" y="63500"/>
            <a:ext cx="4826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3E162FC6-D26C-31B8-3C14-B7C926C816BD}"/>
              </a:ext>
            </a:extLst>
          </p:cNvPr>
          <p:cNvCxnSpPr/>
          <p:nvPr userDrawn="1"/>
        </p:nvCxnSpPr>
        <p:spPr>
          <a:xfrm>
            <a:off x="88900" y="806450"/>
            <a:ext cx="12023725"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11424C2-794A-D386-E117-7496AED6902D}"/>
              </a:ext>
            </a:extLst>
          </p:cNvPr>
          <p:cNvCxnSpPr/>
          <p:nvPr userDrawn="1"/>
        </p:nvCxnSpPr>
        <p:spPr>
          <a:xfrm>
            <a:off x="84138" y="6365875"/>
            <a:ext cx="12023725" cy="0"/>
          </a:xfrm>
          <a:prstGeom prst="line">
            <a:avLst/>
          </a:prstGeom>
          <a:ln w="63500" cmpd="tri">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pic>
        <p:nvPicPr>
          <p:cNvPr id="1032" name="Picture 2">
            <a:extLst>
              <a:ext uri="{FF2B5EF4-FFF2-40B4-BE49-F238E27FC236}">
                <a16:creationId xmlns:a16="http://schemas.microsoft.com/office/drawing/2014/main" id="{67E4B5C9-1376-A23D-E47F-3154374871F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158413" y="476250"/>
            <a:ext cx="1182687"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70CCD0E3-C78C-7014-78C7-F8DCD0B95B1F}"/>
              </a:ext>
            </a:extLst>
          </p:cNvPr>
          <p:cNvSpPr txBox="1"/>
          <p:nvPr userDrawn="1"/>
        </p:nvSpPr>
        <p:spPr>
          <a:xfrm>
            <a:off x="4446588" y="341313"/>
            <a:ext cx="5886450" cy="522287"/>
          </a:xfrm>
          <a:prstGeom prst="rect">
            <a:avLst/>
          </a:prstGeom>
          <a:noFill/>
        </p:spPr>
        <p:txBody>
          <a:bodyPr>
            <a:spAutoFit/>
          </a:bodyPr>
          <a:lstStyle/>
          <a:p>
            <a:pPr fontAlgn="auto">
              <a:spcBef>
                <a:spcPts val="0"/>
              </a:spcBef>
              <a:spcAft>
                <a:spcPts val="0"/>
              </a:spcAft>
              <a:defRPr/>
            </a:pPr>
            <a:r>
              <a:rPr lang="bg-BG" sz="2800" i="1" dirty="0">
                <a:latin typeface="Monotype Corsiva" panose="03010101010201010101" pitchFamily="66" charset="0"/>
                <a:cs typeface="Arabic Typesetting" panose="020B0604020202020204" pitchFamily="66" charset="-78"/>
              </a:rPr>
              <a:t>Времето е в нас и ние сме във времето</a:t>
            </a:r>
            <a:r>
              <a:rPr lang="x-none" sz="2800" i="1" dirty="0">
                <a:latin typeface="Monotype Corsiva" panose="03010101010201010101" pitchFamily="66" charset="0"/>
                <a:cs typeface="Arabic Typesetting" panose="020B0604020202020204" pitchFamily="66" charset="-78"/>
              </a:rPr>
              <a:t>...</a:t>
            </a:r>
            <a:endParaRPr lang="en-GB" sz="2800" i="1" dirty="0">
              <a:latin typeface="Monotype Corsiva" panose="03010101010201010101" pitchFamily="66" charset="0"/>
              <a:cs typeface="Arabic Typesetting" panose="020B0604020202020204" pitchFamily="66" charset="-78"/>
            </a:endParaRPr>
          </a:p>
        </p:txBody>
      </p:sp>
      <p:pic>
        <p:nvPicPr>
          <p:cNvPr id="1034" name="Picture 25" descr="A picture containing drawing, box, room&#10;&#10;Description automatically generated">
            <a:extLst>
              <a:ext uri="{FF2B5EF4-FFF2-40B4-BE49-F238E27FC236}">
                <a16:creationId xmlns:a16="http://schemas.microsoft.com/office/drawing/2014/main" id="{BAF34111-6F76-3528-29B7-882675D52F0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36525" y="63500"/>
            <a:ext cx="72548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hf hdr="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www.mod.bg/" TargetMode="Externa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www.nvu.bg/" TargetMode="External"/><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s://www.af-acad.bg/" TargetMode="External"/><Relationship Id="rId4" Type="http://schemas.openxmlformats.org/officeDocument/2006/relationships/hyperlink" Target="http://www.naval-acad.b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mod.b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www.comd.b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hyperlink" Target="http://www.mod.b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hyperlink" Target="http://www.comd.b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Box 10">
            <a:extLst>
              <a:ext uri="{FF2B5EF4-FFF2-40B4-BE49-F238E27FC236}">
                <a16:creationId xmlns:a16="http://schemas.microsoft.com/office/drawing/2014/main" id="{C95363EE-053F-07AD-5433-D553FBC7513E}"/>
              </a:ext>
            </a:extLst>
          </p:cNvPr>
          <p:cNvSpPr txBox="1">
            <a:spLocks noChangeArrowheads="1"/>
          </p:cNvSpPr>
          <p:nvPr/>
        </p:nvSpPr>
        <p:spPr bwMode="auto">
          <a:xfrm>
            <a:off x="0" y="962025"/>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bg-BG" altLang="bg-BG" sz="2800" b="1">
                <a:solidFill>
                  <a:srgbClr val="C00000"/>
                </a:solidFill>
                <a:latin typeface="Arial" panose="020B0604020202020204" pitchFamily="34" charset="0"/>
              </a:rPr>
              <a:t>НАЦИОНАЛЕН ВОЕНЕН УНИВЕРСИТЕТ „ВАСИЛ ЛЕВСКИ“</a:t>
            </a:r>
            <a:endParaRPr lang="en-GB" altLang="bg-BG" sz="2800">
              <a:solidFill>
                <a:srgbClr val="C00000"/>
              </a:solidFill>
            </a:endParaRPr>
          </a:p>
        </p:txBody>
      </p:sp>
      <p:pic>
        <p:nvPicPr>
          <p:cNvPr id="7170" name="Picture 12" descr="1_Samo_Za_Videoto">
            <a:extLst>
              <a:ext uri="{FF2B5EF4-FFF2-40B4-BE49-F238E27FC236}">
                <a16:creationId xmlns:a16="http://schemas.microsoft.com/office/drawing/2014/main" id="{26B2E7BF-71D9-4E6C-6131-02DC6CBDD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1485900"/>
            <a:ext cx="4614862"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a:extLst>
              <a:ext uri="{FF2B5EF4-FFF2-40B4-BE49-F238E27FC236}">
                <a16:creationId xmlns:a16="http://schemas.microsoft.com/office/drawing/2014/main" id="{E179148A-44F4-F585-6C0B-C8BF8C123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525" y="1485900"/>
            <a:ext cx="461486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Footer Placeholder 4">
            <a:extLst>
              <a:ext uri="{FF2B5EF4-FFF2-40B4-BE49-F238E27FC236}">
                <a16:creationId xmlns:a16="http://schemas.microsoft.com/office/drawing/2014/main" id="{E96D26FF-486A-03CA-54FE-CE23B05062B9}"/>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
        <p:nvSpPr>
          <p:cNvPr id="7173" name="Slide Number Placeholder 3">
            <a:extLst>
              <a:ext uri="{FF2B5EF4-FFF2-40B4-BE49-F238E27FC236}">
                <a16:creationId xmlns:a16="http://schemas.microsoft.com/office/drawing/2014/main" id="{7C934ED8-200E-D2E9-42C5-7CB6B800CEA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C9210DC-9771-4C71-9647-D164BE43EE8F}" type="slidenum">
              <a:rPr lang="en-GB" altLang="bg-BG"/>
              <a:pPr/>
              <a:t>1</a:t>
            </a:fld>
            <a:endParaRPr lang="en-GB" altLang="bg-BG"/>
          </a:p>
        </p:txBody>
      </p:sp>
      <p:pic>
        <p:nvPicPr>
          <p:cNvPr id="7174" name="Картина 3">
            <a:extLst>
              <a:ext uri="{FF2B5EF4-FFF2-40B4-BE49-F238E27FC236}">
                <a16:creationId xmlns:a16="http://schemas.microsoft.com/office/drawing/2014/main" id="{4E269989-7C3A-4B61-452F-7E3185E49F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43475" y="1609725"/>
            <a:ext cx="230505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Правоъгълник 7">
            <a:extLst>
              <a:ext uri="{FF2B5EF4-FFF2-40B4-BE49-F238E27FC236}">
                <a16:creationId xmlns:a16="http://schemas.microsoft.com/office/drawing/2014/main" id="{A24DDBD1-4826-9512-F31F-1459E7E1E07D}"/>
              </a:ext>
            </a:extLst>
          </p:cNvPr>
          <p:cNvSpPr>
            <a:spLocks noChangeArrowheads="1"/>
          </p:cNvSpPr>
          <p:nvPr/>
        </p:nvSpPr>
        <p:spPr bwMode="auto">
          <a:xfrm>
            <a:off x="328613" y="4941888"/>
            <a:ext cx="115347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bg-BG" altLang="bg-BG" sz="2800" b="1">
                <a:solidFill>
                  <a:srgbClr val="C00000"/>
                </a:solidFill>
                <a:latin typeface="Arial" panose="020B0604020202020204" pitchFamily="34" charset="0"/>
                <a:cs typeface="Times New Roman" panose="02020603050405020304" pitchFamily="18" charset="0"/>
              </a:rPr>
              <a:t>ПРИЕМАНЕ НА ВОЕННА СЛУЖБА И НА СЛУЖБА В РЕЗЕРВА НА ВЪОРЪЖЕНИТЕ СИЛИ НА РЕПУБЛИКА БЪЛГАРИЯ </a:t>
            </a:r>
            <a:r>
              <a:rPr lang="bg-BG" altLang="en-US" sz="2800">
                <a:solidFill>
                  <a:srgbClr val="C00000"/>
                </a:solidFill>
                <a:latin typeface="Arial" panose="020B0604020202020204"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Контейнер за номер на слайда 3">
            <a:extLst>
              <a:ext uri="{FF2B5EF4-FFF2-40B4-BE49-F238E27FC236}">
                <a16:creationId xmlns:a16="http://schemas.microsoft.com/office/drawing/2014/main" id="{E4822AF1-4BCD-F0A3-900E-BF8BCA6C7018}"/>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D64217A-C5F0-4052-9820-37EFC7760514}" type="slidenum">
              <a:rPr lang="en-GB" altLang="bg-BG"/>
              <a:pPr/>
              <a:t>10</a:t>
            </a:fld>
            <a:endParaRPr lang="en-GB" altLang="bg-BG"/>
          </a:p>
        </p:txBody>
      </p:sp>
      <p:pic>
        <p:nvPicPr>
          <p:cNvPr id="7" name="Picture 22">
            <a:extLst>
              <a:ext uri="{FF2B5EF4-FFF2-40B4-BE49-F238E27FC236}">
                <a16:creationId xmlns:a16="http://schemas.microsoft.com/office/drawing/2014/main" id="{FA2E1BC4-8CE1-3D16-98E5-57109E9A3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25" y="4511675"/>
            <a:ext cx="2522538"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8">
            <a:extLst>
              <a:ext uri="{FF2B5EF4-FFF2-40B4-BE49-F238E27FC236}">
                <a16:creationId xmlns:a16="http://schemas.microsoft.com/office/drawing/2014/main" id="{92AF1CBE-733C-DD4E-1052-AB5B2319F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4511675"/>
            <a:ext cx="2644775"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Текстово поле 8">
            <a:extLst>
              <a:ext uri="{FF2B5EF4-FFF2-40B4-BE49-F238E27FC236}">
                <a16:creationId xmlns:a16="http://schemas.microsoft.com/office/drawing/2014/main" id="{F8ABAF00-78D4-9E58-C176-9DEA66C34A6B}"/>
              </a:ext>
            </a:extLst>
          </p:cNvPr>
          <p:cNvSpPr txBox="1"/>
          <p:nvPr/>
        </p:nvSpPr>
        <p:spPr>
          <a:xfrm>
            <a:off x="638175" y="1743075"/>
            <a:ext cx="10731500" cy="1855788"/>
          </a:xfrm>
          <a:prstGeom prst="rect">
            <a:avLst/>
          </a:prstGeom>
          <a:noFill/>
        </p:spPr>
        <p:txBody>
          <a:bodyPr>
            <a:spAutoFit/>
          </a:bodyPr>
          <a:lstStyle/>
          <a:p>
            <a:pPr indent="457200" algn="just" fontAlgn="auto">
              <a:lnSpc>
                <a:spcPct val="107000"/>
              </a:lnSpc>
              <a:spcBef>
                <a:spcPts val="0"/>
              </a:spcBef>
              <a:spcAft>
                <a:spcPts val="800"/>
              </a:spcAft>
              <a:defRPr/>
            </a:pPr>
            <a:r>
              <a:rPr lang="bg-BG" b="1" kern="100" dirty="0">
                <a:ea typeface="Calibri" panose="020F0502020204030204" pitchFamily="34" charset="0"/>
                <a:cs typeface="Times New Roman" panose="02020603050405020304" pitchFamily="18" charset="0"/>
              </a:rPr>
              <a:t>Желаещите да станат офицери от въоръжените сили на Р. България, трябва да кандидатстват във висше военно училище.</a:t>
            </a:r>
            <a:r>
              <a:rPr lang="bg-BG" kern="100" dirty="0">
                <a:ea typeface="Calibri" panose="020F0502020204030204" pitchFamily="34" charset="0"/>
                <a:cs typeface="Times New Roman" panose="02020603050405020304" pitchFamily="18" charset="0"/>
              </a:rPr>
              <a:t> За целта е необходимо да влязат в Интернет страницата на Министерството на отбраната </a:t>
            </a:r>
            <a:r>
              <a:rPr lang="bg-BG" u="sng" kern="100" dirty="0">
                <a:solidFill>
                  <a:srgbClr val="0563C1"/>
                </a:solidFill>
                <a:ea typeface="Calibri" panose="020F0502020204030204" pitchFamily="34" charset="0"/>
                <a:cs typeface="Times New Roman" panose="02020603050405020304" pitchFamily="18" charset="0"/>
                <a:hlinkClick r:id="rId5"/>
              </a:rPr>
              <a:t>www.mod.bg</a:t>
            </a:r>
            <a:r>
              <a:rPr lang="bg-BG" kern="100" dirty="0">
                <a:ea typeface="Calibri" panose="020F0502020204030204" pitchFamily="34" charset="0"/>
                <a:cs typeface="Times New Roman" panose="02020603050405020304" pitchFamily="18" charset="0"/>
              </a:rPr>
              <a:t> и да намерят заповедта на министъра на отбраната, с  която до 31 януари ежегодно се обявяват заявеният брой места по професионални направления, специалности, специализации, образователно-квалификационни степени и форми на обучение във висшите военни училища (ВВУ).</a:t>
            </a: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5605" name="Picture 12">
            <a:extLst>
              <a:ext uri="{FF2B5EF4-FFF2-40B4-BE49-F238E27FC236}">
                <a16:creationId xmlns:a16="http://schemas.microsoft.com/office/drawing/2014/main" id="{B995768C-DE04-2C2D-19AA-60A55D6BF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5588" y="4511675"/>
            <a:ext cx="1728787"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1">
            <a:extLst>
              <a:ext uri="{FF2B5EF4-FFF2-40B4-BE49-F238E27FC236}">
                <a16:creationId xmlns:a16="http://schemas.microsoft.com/office/drawing/2014/main" id="{A7AC5EAC-3C72-B98A-9EA7-03E07A917F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25" y="4505325"/>
            <a:ext cx="25241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ooter Placeholder 4">
            <a:extLst>
              <a:ext uri="{FF2B5EF4-FFF2-40B4-BE49-F238E27FC236}">
                <a16:creationId xmlns:a16="http://schemas.microsoft.com/office/drawing/2014/main" id="{48A8094D-4231-3D8E-A445-31AE8DAB0E72}"/>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1000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Effect transition="in" filter="fade">
                                      <p:cBhvr>
                                        <p:cTn id="9" dur="3000"/>
                                        <p:tgtEl>
                                          <p:spTgt spid="7"/>
                                        </p:tgtEl>
                                      </p:cBhvr>
                                    </p:animEffect>
                                  </p:childTnLst>
                                </p:cTn>
                              </p:par>
                              <p:par>
                                <p:cTn id="10" presetID="53" presetClass="entr" presetSubtype="0" fill="hold" nodeType="withEffect">
                                  <p:stCondLst>
                                    <p:cond delay="10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3000" fill="hold"/>
                                        <p:tgtEl>
                                          <p:spTgt spid="8"/>
                                        </p:tgtEl>
                                        <p:attrNameLst>
                                          <p:attrName>ppt_w</p:attrName>
                                        </p:attrNameLst>
                                      </p:cBhvr>
                                      <p:tavLst>
                                        <p:tav tm="0">
                                          <p:val>
                                            <p:fltVal val="0"/>
                                          </p:val>
                                        </p:tav>
                                        <p:tav tm="100000">
                                          <p:val>
                                            <p:strVal val="#ppt_w"/>
                                          </p:val>
                                        </p:tav>
                                      </p:tavLst>
                                    </p:anim>
                                    <p:anim calcmode="lin" valueType="num">
                                      <p:cBhvr>
                                        <p:cTn id="13" dur="3000" fill="hold"/>
                                        <p:tgtEl>
                                          <p:spTgt spid="8"/>
                                        </p:tgtEl>
                                        <p:attrNameLst>
                                          <p:attrName>ppt_h</p:attrName>
                                        </p:attrNameLst>
                                      </p:cBhvr>
                                      <p:tavLst>
                                        <p:tav tm="0">
                                          <p:val>
                                            <p:fltVal val="0"/>
                                          </p:val>
                                        </p:tav>
                                        <p:tav tm="100000">
                                          <p:val>
                                            <p:strVal val="#ppt_h"/>
                                          </p:val>
                                        </p:tav>
                                      </p:tavLst>
                                    </p:anim>
                                    <p:animEffect transition="in" filter="fade">
                                      <p:cBhvr>
                                        <p:cTn id="14"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Контейнер за номер на слайда 3">
            <a:extLst>
              <a:ext uri="{FF2B5EF4-FFF2-40B4-BE49-F238E27FC236}">
                <a16:creationId xmlns:a16="http://schemas.microsoft.com/office/drawing/2014/main" id="{29E830D9-02DE-777A-ABA0-B86EE03604C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3C02AB1-7868-4473-A96B-ECD85DE75CB8}" type="slidenum">
              <a:rPr lang="en-GB" altLang="bg-BG"/>
              <a:pPr/>
              <a:t>11</a:t>
            </a:fld>
            <a:endParaRPr lang="en-GB" altLang="bg-BG"/>
          </a:p>
        </p:txBody>
      </p:sp>
      <p:sp>
        <p:nvSpPr>
          <p:cNvPr id="6" name="Текстово поле 5">
            <a:extLst>
              <a:ext uri="{FF2B5EF4-FFF2-40B4-BE49-F238E27FC236}">
                <a16:creationId xmlns:a16="http://schemas.microsoft.com/office/drawing/2014/main" id="{08697D65-2EEB-61B5-EF8E-2B6F6E3125D9}"/>
              </a:ext>
            </a:extLst>
          </p:cNvPr>
          <p:cNvSpPr txBox="1"/>
          <p:nvPr/>
        </p:nvSpPr>
        <p:spPr>
          <a:xfrm>
            <a:off x="5921375" y="1462088"/>
            <a:ext cx="5803900" cy="4225925"/>
          </a:xfrm>
          <a:prstGeom prst="rect">
            <a:avLst/>
          </a:prstGeom>
          <a:noFill/>
        </p:spPr>
        <p:txBody>
          <a:bodyPr>
            <a:spAutoFit/>
          </a:bodyPr>
          <a:lstStyle/>
          <a:p>
            <a:pPr indent="457200" algn="just" fontAlgn="auto">
              <a:lnSpc>
                <a:spcPct val="107000"/>
              </a:lnSpc>
              <a:spcBef>
                <a:spcPts val="0"/>
              </a:spcBef>
              <a:spcAft>
                <a:spcPts val="0"/>
              </a:spcAft>
              <a:buFont typeface="Arial" panose="020B0604020202020204" pitchFamily="34" charset="0"/>
              <a:buChar char="•"/>
              <a:tabLst>
                <a:tab pos="457200" algn="l"/>
              </a:tabLst>
              <a:defRPr/>
            </a:pPr>
            <a:r>
              <a:rPr lang="bg-BG" kern="100" dirty="0">
                <a:ea typeface="Calibri" panose="020F0502020204030204" pitchFamily="34" charset="0"/>
                <a:cs typeface="Times New Roman" panose="02020603050405020304" pitchFamily="18" charset="0"/>
              </a:rPr>
              <a:t>да имат средно образование;</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0"/>
              </a:spcAft>
              <a:buFont typeface="Arial" panose="020B0604020202020204" pitchFamily="34" charset="0"/>
              <a:buChar char="•"/>
              <a:tabLst>
                <a:tab pos="457200" algn="l"/>
              </a:tabLst>
              <a:defRPr/>
            </a:pPr>
            <a:r>
              <a:rPr lang="bg-BG" kern="100" dirty="0">
                <a:ea typeface="Calibri" panose="020F0502020204030204" pitchFamily="34" charset="0"/>
                <a:cs typeface="Times New Roman" panose="02020603050405020304" pitchFamily="18" charset="0"/>
              </a:rPr>
              <a:t>да са граждани на Р. България и да нямат друго гражданство;</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0"/>
              </a:spcAft>
              <a:buFont typeface="Arial" panose="020B0604020202020204" pitchFamily="34" charset="0"/>
              <a:buChar char="•"/>
              <a:tabLst>
                <a:tab pos="457200" algn="l"/>
              </a:tabLst>
              <a:defRPr/>
            </a:pPr>
            <a:r>
              <a:rPr lang="bg-BG" kern="100" dirty="0">
                <a:ea typeface="Calibri" panose="020F0502020204030204" pitchFamily="34" charset="0"/>
                <a:cs typeface="Times New Roman" panose="02020603050405020304" pitchFamily="18" charset="0"/>
              </a:rPr>
              <a:t> да не са осъждани за умишлено престъпление от общ характер и срещу тях да няма образувано наказателно производство;</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0"/>
              </a:spcAft>
              <a:buFont typeface="Arial" panose="020B0604020202020204" pitchFamily="34" charset="0"/>
              <a:buChar char="•"/>
              <a:tabLst>
                <a:tab pos="457200" algn="l"/>
              </a:tabLst>
              <a:defRPr/>
            </a:pPr>
            <a:r>
              <a:rPr lang="bg-BG" kern="100" dirty="0">
                <a:ea typeface="Calibri" panose="020F0502020204030204" pitchFamily="34" charset="0"/>
                <a:cs typeface="Times New Roman" panose="02020603050405020304" pitchFamily="18" charset="0"/>
              </a:rPr>
              <a:t> да не са освобождавани от военна служба поради наложено дисциплинарно наказание ”уволнение”;</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0"/>
              </a:spcAft>
              <a:buFont typeface="Arial" panose="020B0604020202020204" pitchFamily="34" charset="0"/>
              <a:buChar char="•"/>
              <a:tabLst>
                <a:tab pos="457200" algn="l"/>
              </a:tabLst>
              <a:defRPr/>
            </a:pPr>
            <a:r>
              <a:rPr lang="bg-BG" kern="100" dirty="0">
                <a:ea typeface="Calibri" panose="020F0502020204030204" pitchFamily="34" charset="0"/>
                <a:cs typeface="Times New Roman" panose="02020603050405020304" pitchFamily="18" charset="0"/>
              </a:rPr>
              <a:t>да не страдат от психично заболяване, удостоверено по съответния ред;</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0"/>
              </a:spcAft>
              <a:buFont typeface="Arial" panose="020B0604020202020204" pitchFamily="34" charset="0"/>
              <a:buChar char="•"/>
              <a:tabLst>
                <a:tab pos="457200" algn="l"/>
              </a:tabLst>
              <a:defRPr/>
            </a:pPr>
            <a:r>
              <a:rPr lang="bg-BG" kern="100" dirty="0">
                <a:ea typeface="Calibri" panose="020F0502020204030204" pitchFamily="34" charset="0"/>
                <a:cs typeface="Times New Roman" panose="02020603050405020304" pitchFamily="18" charset="0"/>
              </a:rPr>
              <a:t> към 31 декември в годината на кандидатстване да са пълнолетни и не по-възрастни,  за граждански лица</a:t>
            </a:r>
            <a:r>
              <a:rPr lang="en-US" kern="100" dirty="0">
                <a:ea typeface="Calibri" panose="020F0502020204030204" pitchFamily="34" charset="0"/>
                <a:cs typeface="Times New Roman" panose="02020603050405020304" pitchFamily="18" charset="0"/>
              </a:rPr>
              <a:t> </a:t>
            </a:r>
            <a:r>
              <a:rPr lang="bg-BG" kern="100" dirty="0">
                <a:ea typeface="Calibri" panose="020F0502020204030204" pitchFamily="34" charset="0"/>
                <a:cs typeface="Times New Roman" panose="02020603050405020304" pitchFamily="18" charset="0"/>
              </a:rPr>
              <a:t>– </a:t>
            </a:r>
            <a:r>
              <a:rPr lang="bg-BG" b="1" kern="100" dirty="0">
                <a:ea typeface="Calibri" panose="020F0502020204030204" pitchFamily="34" charset="0"/>
                <a:cs typeface="Times New Roman" panose="02020603050405020304" pitchFamily="18" charset="0"/>
              </a:rPr>
              <a:t>31 години</a:t>
            </a:r>
            <a:r>
              <a:rPr lang="bg-BG" kern="100" dirty="0">
                <a:ea typeface="Calibri" panose="020F0502020204030204" pitchFamily="34" charset="0"/>
                <a:cs typeface="Times New Roman" panose="02020603050405020304" pitchFamily="18" charset="0"/>
              </a:rPr>
              <a:t>;</a:t>
            </a: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7651" name="Картина 6" descr="Картина, която съдържа книга, офис принадлежности, канцеларски материали, химикал&#10;&#10;Описанието е генерирано автоматично">
            <a:extLst>
              <a:ext uri="{FF2B5EF4-FFF2-40B4-BE49-F238E27FC236}">
                <a16:creationId xmlns:a16="http://schemas.microsoft.com/office/drawing/2014/main" id="{91A0FC69-72B3-5A46-BDEF-4576392B61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013" y="1781175"/>
            <a:ext cx="5006975"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4">
            <a:extLst>
              <a:ext uri="{FF2B5EF4-FFF2-40B4-BE49-F238E27FC236}">
                <a16:creationId xmlns:a16="http://schemas.microsoft.com/office/drawing/2014/main" id="{A7FD6C61-5234-923A-56A6-7AEDCDC067BB}"/>
              </a:ext>
            </a:extLst>
          </p:cNvPr>
          <p:cNvSpPr txBox="1">
            <a:spLocks noChangeArrowheads="1"/>
          </p:cNvSpPr>
          <p:nvPr/>
        </p:nvSpPr>
        <p:spPr bwMode="auto">
          <a:xfrm>
            <a:off x="690563" y="917575"/>
            <a:ext cx="11023600" cy="373063"/>
          </a:xfrm>
          <a:prstGeom prst="rect">
            <a:avLst/>
          </a:prstGeom>
          <a:solidFill>
            <a:srgbClr val="99FFCC"/>
          </a:solidFill>
          <a:ln>
            <a:noFill/>
          </a:ln>
          <a:effectLst/>
        </p:spPr>
        <p:txBody>
          <a:bodyPr>
            <a:spAutoFit/>
          </a:bodyPr>
          <a:lstStyle/>
          <a:p>
            <a:pPr algn="ctr" fontAlgn="auto">
              <a:lnSpc>
                <a:spcPct val="107000"/>
              </a:lnSpc>
              <a:spcBef>
                <a:spcPts val="0"/>
              </a:spcBef>
              <a:spcAft>
                <a:spcPts val="800"/>
              </a:spcAft>
              <a:defRPr/>
            </a:pPr>
            <a:r>
              <a:rPr lang="bg-BG" b="1" kern="100" dirty="0">
                <a:ea typeface="Calibri" panose="020F0502020204030204" pitchFamily="34" charset="0"/>
                <a:cs typeface="Times New Roman" panose="02020603050405020304" pitchFamily="18" charset="0"/>
              </a:rPr>
              <a:t>Кандидатите трябва да отговарят на следните условия:</a:t>
            </a: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7653" name="Footer Placeholder 4">
            <a:extLst>
              <a:ext uri="{FF2B5EF4-FFF2-40B4-BE49-F238E27FC236}">
                <a16:creationId xmlns:a16="http://schemas.microsoft.com/office/drawing/2014/main" id="{08D63375-DC68-B7E1-4841-A59C98D284AA}"/>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Контейнер за номер на слайда 3">
            <a:extLst>
              <a:ext uri="{FF2B5EF4-FFF2-40B4-BE49-F238E27FC236}">
                <a16:creationId xmlns:a16="http://schemas.microsoft.com/office/drawing/2014/main" id="{F516F366-AA0E-1BA4-F0E4-13A9FBF1094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28CA90A-BCD1-4F1F-8D17-273C52CC402D}" type="slidenum">
              <a:rPr lang="en-GB" altLang="bg-BG"/>
              <a:pPr/>
              <a:t>12</a:t>
            </a:fld>
            <a:endParaRPr lang="en-GB" altLang="bg-BG"/>
          </a:p>
        </p:txBody>
      </p:sp>
      <p:sp>
        <p:nvSpPr>
          <p:cNvPr id="6" name="Текстово поле 5">
            <a:extLst>
              <a:ext uri="{FF2B5EF4-FFF2-40B4-BE49-F238E27FC236}">
                <a16:creationId xmlns:a16="http://schemas.microsoft.com/office/drawing/2014/main" id="{8E70645F-E208-68E7-10DB-23139D200CF8}"/>
              </a:ext>
            </a:extLst>
          </p:cNvPr>
          <p:cNvSpPr txBox="1"/>
          <p:nvPr/>
        </p:nvSpPr>
        <p:spPr>
          <a:xfrm>
            <a:off x="5538788" y="1449388"/>
            <a:ext cx="6175375" cy="4964112"/>
          </a:xfrm>
          <a:prstGeom prst="rect">
            <a:avLst/>
          </a:prstGeom>
          <a:noFill/>
        </p:spPr>
        <p:txBody>
          <a:bodyPr>
            <a:spAutoFit/>
          </a:bodyPr>
          <a:lstStyle/>
          <a:p>
            <a:pPr indent="457200" algn="just" fontAlgn="auto">
              <a:lnSpc>
                <a:spcPct val="107000"/>
              </a:lnSpc>
              <a:spcBef>
                <a:spcPts val="0"/>
              </a:spcBef>
              <a:spcAft>
                <a:spcPts val="800"/>
              </a:spcAft>
              <a:buFont typeface="Arial" panose="020B0604020202020204" pitchFamily="34" charset="0"/>
              <a:buChar char="•"/>
              <a:tabLst>
                <a:tab pos="457200" algn="l"/>
              </a:tabLst>
              <a:defRPr/>
            </a:pPr>
            <a:r>
              <a:rPr lang="bg-BG" sz="2000" kern="100" dirty="0">
                <a:ea typeface="Calibri" panose="020F0502020204030204" pitchFamily="34" charset="0"/>
                <a:cs typeface="Times New Roman" panose="02020603050405020304" pitchFamily="18" charset="0"/>
              </a:rPr>
              <a:t>да са с минимален ръст 150 см и минимално тегло 50 кг за мъж и минимален ръст 150 см и минимално тегло 48 кг за жена, а тези за специализация „летец-пилот” да бъде с максимален ръст 185 см и максимално тегло 80 кг;</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2000" kern="100" dirty="0">
                <a:ea typeface="Calibri" panose="020F0502020204030204" pitchFamily="34" charset="0"/>
                <a:cs typeface="Times New Roman" panose="02020603050405020304" pitchFamily="18" charset="0"/>
              </a:rPr>
              <a:t>Кандидатите могат да подават документи за всички специалности и специализации, по които е обявен прием в заповедта на министъра на отбраната  по реда на предпочитане.</a:t>
            </a:r>
            <a:r>
              <a:rPr lang="bg-BG" sz="2000" kern="100" dirty="0">
                <a:latin typeface="Calibri" panose="020F0502020204030204" pitchFamily="34" charset="0"/>
                <a:ea typeface="Calibri" panose="020F0502020204030204" pitchFamily="34" charset="0"/>
                <a:cs typeface="Times New Roman" panose="02020603050405020304" pitchFamily="18" charset="0"/>
              </a:rPr>
              <a:t> </a:t>
            </a:r>
          </a:p>
          <a:p>
            <a:pPr indent="457200" algn="just" fontAlgn="auto">
              <a:lnSpc>
                <a:spcPct val="107000"/>
              </a:lnSpc>
              <a:spcBef>
                <a:spcPts val="0"/>
              </a:spcBef>
              <a:spcAft>
                <a:spcPts val="800"/>
              </a:spcAft>
              <a:defRPr/>
            </a:pPr>
            <a:r>
              <a:rPr lang="ru-RU" sz="2000" kern="100" dirty="0">
                <a:ea typeface="Calibri" panose="020F0502020204030204" pitchFamily="34" charset="0"/>
              </a:rPr>
              <a:t>Кандидатите - граждански лица, подават заявление по образец до началника на ВВУ чрез военните окръжия или на място.</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9699" name="Text Box 24">
            <a:extLst>
              <a:ext uri="{FF2B5EF4-FFF2-40B4-BE49-F238E27FC236}">
                <a16:creationId xmlns:a16="http://schemas.microsoft.com/office/drawing/2014/main" id="{8B8C26A6-9AA2-5E1D-F36A-3A3F8F69C59E}"/>
              </a:ext>
            </a:extLst>
          </p:cNvPr>
          <p:cNvSpPr txBox="1">
            <a:spLocks noChangeArrowheads="1"/>
          </p:cNvSpPr>
          <p:nvPr/>
        </p:nvSpPr>
        <p:spPr bwMode="auto">
          <a:xfrm>
            <a:off x="690563" y="917575"/>
            <a:ext cx="11023600" cy="3683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bg-BG" b="1">
                <a:latin typeface="Arial" panose="020B0604020202020204" pitchFamily="34" charset="0"/>
                <a:cs typeface="Times New Roman" panose="02020603050405020304" pitchFamily="18" charset="0"/>
              </a:rPr>
              <a:t>Кандидатите трябва да отговарят на следните условия:</a:t>
            </a:r>
            <a:endParaRPr lang="en-US" altLang="bg-BG" b="1">
              <a:latin typeface="Arial" panose="020B0604020202020204" pitchFamily="34" charset="0"/>
              <a:cs typeface="Times New Roman" panose="02020603050405020304" pitchFamily="18" charset="0"/>
            </a:endParaRPr>
          </a:p>
        </p:txBody>
      </p:sp>
      <p:pic>
        <p:nvPicPr>
          <p:cNvPr id="29700" name="Картина 7">
            <a:extLst>
              <a:ext uri="{FF2B5EF4-FFF2-40B4-BE49-F238E27FC236}">
                <a16:creationId xmlns:a16="http://schemas.microsoft.com/office/drawing/2014/main" id="{6ACA8D77-2866-0B2A-0955-4F8DBB93C2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563" y="2286000"/>
            <a:ext cx="46767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Footer Placeholder 4">
            <a:extLst>
              <a:ext uri="{FF2B5EF4-FFF2-40B4-BE49-F238E27FC236}">
                <a16:creationId xmlns:a16="http://schemas.microsoft.com/office/drawing/2014/main" id="{86AF82A9-9A41-136A-718C-682E6FD3C10A}"/>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Контейнер за номер на слайда 3">
            <a:extLst>
              <a:ext uri="{FF2B5EF4-FFF2-40B4-BE49-F238E27FC236}">
                <a16:creationId xmlns:a16="http://schemas.microsoft.com/office/drawing/2014/main" id="{D19D2CF9-4A38-C418-1D84-BAAB4B189F2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C24512B-52ED-4DC2-AEC1-529F686061A3}" type="slidenum">
              <a:rPr lang="en-GB" altLang="bg-BG"/>
              <a:pPr/>
              <a:t>13</a:t>
            </a:fld>
            <a:endParaRPr lang="en-GB" altLang="bg-BG"/>
          </a:p>
        </p:txBody>
      </p:sp>
      <p:sp>
        <p:nvSpPr>
          <p:cNvPr id="6" name="Текстово поле 5">
            <a:extLst>
              <a:ext uri="{FF2B5EF4-FFF2-40B4-BE49-F238E27FC236}">
                <a16:creationId xmlns:a16="http://schemas.microsoft.com/office/drawing/2014/main" id="{464D67EF-DD4D-8706-1601-BCB549BF21CE}"/>
              </a:ext>
            </a:extLst>
          </p:cNvPr>
          <p:cNvSpPr txBox="1"/>
          <p:nvPr/>
        </p:nvSpPr>
        <p:spPr>
          <a:xfrm>
            <a:off x="5527675" y="1412875"/>
            <a:ext cx="6096000" cy="4900613"/>
          </a:xfrm>
          <a:prstGeom prst="rect">
            <a:avLst/>
          </a:prstGeom>
          <a:noFill/>
        </p:spPr>
        <p:txBody>
          <a:bodyPr>
            <a:spAutoFit/>
          </a:bodyPr>
          <a:lstStyle>
            <a:lvl1pPr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114000"/>
              </a:lnSpc>
            </a:pPr>
            <a:r>
              <a:rPr lang="bg-BG" altLang="bg-BG" sz="2400" b="1">
                <a:latin typeface="Arial" panose="020B0604020202020204" pitchFamily="34" charset="0"/>
                <a:ea typeface="Calibri" panose="020F0502020204030204" pitchFamily="34" charset="0"/>
                <a:cs typeface="Times New Roman" panose="02020603050405020304" pitchFamily="18" charset="0"/>
              </a:rPr>
              <a:t>Необходими документи</a:t>
            </a:r>
            <a:r>
              <a:rPr lang="bg-BG" altLang="bg-BG">
                <a:latin typeface="Arial" panose="020B0604020202020204" pitchFamily="34" charset="0"/>
                <a:ea typeface="Calibri" panose="020F0502020204030204" pitchFamily="34" charset="0"/>
                <a:cs typeface="Times New Roman" panose="02020603050405020304" pitchFamily="18" charset="0"/>
              </a:rPr>
              <a:t>:</a:t>
            </a:r>
          </a:p>
          <a:p>
            <a:pPr algn="just">
              <a:lnSpc>
                <a:spcPct val="114000"/>
              </a:lnSpc>
            </a:pPr>
            <a:r>
              <a:rPr lang="ru-RU" altLang="bg-BG" sz="2000">
                <a:latin typeface="Arial" panose="020B0604020202020204" pitchFamily="34" charset="0"/>
                <a:ea typeface="Calibri" panose="020F0502020204030204" pitchFamily="34" charset="0"/>
                <a:cs typeface="Times New Roman" panose="02020603050405020304" pitchFamily="18" charset="0"/>
              </a:rPr>
              <a:t>1.копие на диплома за средно образование – 2 броя;</a:t>
            </a:r>
          </a:p>
          <a:p>
            <a:pPr algn="just">
              <a:lnSpc>
                <a:spcPct val="114000"/>
              </a:lnSpc>
            </a:pPr>
            <a:r>
              <a:rPr lang="ru-RU" altLang="bg-BG" sz="2000">
                <a:latin typeface="Arial" panose="020B0604020202020204" pitchFamily="34" charset="0"/>
                <a:ea typeface="Calibri" panose="020F0502020204030204" pitchFamily="34" charset="0"/>
                <a:cs typeface="Times New Roman" panose="02020603050405020304" pitchFamily="18" charset="0"/>
              </a:rPr>
              <a:t>2. автобиография в свободен текст – 2 броя;</a:t>
            </a:r>
          </a:p>
          <a:p>
            <a:pPr algn="just">
              <a:lnSpc>
                <a:spcPct val="114000"/>
              </a:lnSpc>
            </a:pPr>
            <a:r>
              <a:rPr lang="ru-RU" altLang="bg-BG" sz="2000">
                <a:latin typeface="Arial" panose="020B0604020202020204" pitchFamily="34" charset="0"/>
                <a:ea typeface="Calibri" panose="020F0502020204030204" pitchFamily="34" charset="0"/>
                <a:cs typeface="Times New Roman" panose="02020603050405020304" pitchFamily="18" charset="0"/>
              </a:rPr>
              <a:t>3. удостоверение от областния център за психично здраве за липса на психични заболявания – оригинал и копие;</a:t>
            </a:r>
          </a:p>
          <a:p>
            <a:pPr algn="just">
              <a:lnSpc>
                <a:spcPct val="114000"/>
              </a:lnSpc>
            </a:pPr>
            <a:r>
              <a:rPr lang="ru-RU" altLang="bg-BG" sz="2000">
                <a:latin typeface="Arial" panose="020B0604020202020204" pitchFamily="34" charset="0"/>
                <a:ea typeface="Calibri" panose="020F0502020204030204" pitchFamily="34" charset="0"/>
                <a:cs typeface="Times New Roman" panose="02020603050405020304" pitchFamily="18" charset="0"/>
              </a:rPr>
              <a:t>4. заявление по образец от висшето военно училище за участие в кампаниите за ранен прием;</a:t>
            </a:r>
          </a:p>
          <a:p>
            <a:pPr algn="just">
              <a:lnSpc>
                <a:spcPct val="114000"/>
              </a:lnSpc>
            </a:pPr>
            <a:r>
              <a:rPr lang="ru-RU" altLang="bg-BG" sz="2000">
                <a:latin typeface="Arial" panose="020B0604020202020204" pitchFamily="34" charset="0"/>
                <a:ea typeface="Calibri" panose="020F0502020204030204" pitchFamily="34" charset="0"/>
                <a:cs typeface="Times New Roman" panose="02020603050405020304" pitchFamily="18" charset="0"/>
              </a:rPr>
              <a:t>5. състезателен картон по образец от висшето военно училище;</a:t>
            </a:r>
          </a:p>
          <a:p>
            <a:pPr algn="just">
              <a:lnSpc>
                <a:spcPct val="114000"/>
              </a:lnSpc>
            </a:pPr>
            <a:r>
              <a:rPr lang="ru-RU" altLang="bg-BG" sz="2000">
                <a:latin typeface="Arial" panose="020B0604020202020204" pitchFamily="34" charset="0"/>
                <a:ea typeface="Calibri" panose="020F0502020204030204" pitchFamily="34" charset="0"/>
                <a:cs typeface="Times New Roman" panose="02020603050405020304" pitchFamily="18" charset="0"/>
              </a:rPr>
              <a:t>6. Декларации и други документи, </a:t>
            </a:r>
          </a:p>
          <a:p>
            <a:pPr algn="just">
              <a:lnSpc>
                <a:spcPct val="114000"/>
              </a:lnSpc>
            </a:pPr>
            <a:endParaRPr lang="en-US" altLang="bg-BG" sz="1100">
              <a:latin typeface="Arial" panose="020B0604020202020204" pitchFamily="34" charset="0"/>
              <a:ea typeface="Calibri" panose="020F0502020204030204" pitchFamily="34" charset="0"/>
              <a:cs typeface="Times New Roman" panose="02020603050405020304" pitchFamily="18" charset="0"/>
            </a:endParaRPr>
          </a:p>
        </p:txBody>
      </p:sp>
      <p:pic>
        <p:nvPicPr>
          <p:cNvPr id="31747" name="Картина 6" descr="Картина, която съдържа човек, дърво, дрехи, армия&#10;&#10;Описанието е генерирано автоматично">
            <a:extLst>
              <a:ext uri="{FF2B5EF4-FFF2-40B4-BE49-F238E27FC236}">
                <a16:creationId xmlns:a16="http://schemas.microsoft.com/office/drawing/2014/main" id="{D512D143-3980-A010-31EC-E9C5707AE3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475" y="2009775"/>
            <a:ext cx="50292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Footer Placeholder 4">
            <a:extLst>
              <a:ext uri="{FF2B5EF4-FFF2-40B4-BE49-F238E27FC236}">
                <a16:creationId xmlns:a16="http://schemas.microsoft.com/office/drawing/2014/main" id="{6542409C-5D52-464E-92F2-CB4A3C66354B}"/>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Контейнер за номер на слайда 3">
            <a:extLst>
              <a:ext uri="{FF2B5EF4-FFF2-40B4-BE49-F238E27FC236}">
                <a16:creationId xmlns:a16="http://schemas.microsoft.com/office/drawing/2014/main" id="{79E93D86-5921-A95B-B914-F596A4AD911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E06C38C-0708-433A-BFC2-C3DD5CEB2EAF}" type="slidenum">
              <a:rPr lang="en-GB" altLang="bg-BG"/>
              <a:pPr/>
              <a:t>14</a:t>
            </a:fld>
            <a:endParaRPr lang="en-GB" altLang="bg-BG"/>
          </a:p>
        </p:txBody>
      </p:sp>
      <p:sp>
        <p:nvSpPr>
          <p:cNvPr id="6" name="Текстово поле 5">
            <a:extLst>
              <a:ext uri="{FF2B5EF4-FFF2-40B4-BE49-F238E27FC236}">
                <a16:creationId xmlns:a16="http://schemas.microsoft.com/office/drawing/2014/main" id="{230B8447-FDD2-720B-A775-0D8DEDCB11E9}"/>
              </a:ext>
            </a:extLst>
          </p:cNvPr>
          <p:cNvSpPr txBox="1"/>
          <p:nvPr/>
        </p:nvSpPr>
        <p:spPr>
          <a:xfrm>
            <a:off x="619125" y="922338"/>
            <a:ext cx="10715625" cy="3141662"/>
          </a:xfrm>
          <a:prstGeom prst="rect">
            <a:avLst/>
          </a:prstGeom>
          <a:noFill/>
        </p:spPr>
        <p:txBody>
          <a:bodyPr>
            <a:spAutoFit/>
          </a:bodyPr>
          <a:lstStyle>
            <a:lvl1pPr indent="457200">
              <a:defRPr>
                <a:solidFill>
                  <a:schemeClr val="tx1"/>
                </a:solidFill>
                <a:latin typeface="Calibri" panose="020F0502020204030204" pitchFamily="34" charset="0"/>
                <a:cs typeface="Arial" panose="020B0604020202020204" pitchFamily="34" charset="0"/>
              </a:defRPr>
            </a:lvl1pPr>
            <a:lvl2pPr marL="742950" indent="45720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lnSpc>
                <a:spcPct val="107000"/>
              </a:lnSpc>
              <a:spcAft>
                <a:spcPts val="800"/>
              </a:spcAft>
            </a:pPr>
            <a:r>
              <a:rPr lang="bg-BG" altLang="bg-BG">
                <a:latin typeface="Arial" panose="020B0604020202020204" pitchFamily="34" charset="0"/>
                <a:ea typeface="Calibri" panose="020F0502020204030204" pitchFamily="34" charset="0"/>
                <a:cs typeface="Times New Roman" panose="02020603050405020304" pitchFamily="18" charset="0"/>
              </a:rPr>
              <a:t>Кандидатите – граждански лица, лауреати на национални и международни  олимпиади по предмет, който съответства на предмета на писмения конкурсен изпит, и завършили средно образование в годината на провеждане на олимпиадата, прилагат и документ, издаден от Министерството на образованието, младежта и науката, удостоверяващ това обстоятелство.</a:t>
            </a:r>
            <a:endParaRPr lang="en-US" altLang="bg-BG" sz="1100">
              <a:ea typeface="Calibri" panose="020F0502020204030204" pitchFamily="34" charset="0"/>
              <a:cs typeface="Times New Roman" panose="02020603050405020304" pitchFamily="18" charset="0"/>
            </a:endParaRPr>
          </a:p>
          <a:p>
            <a:pPr algn="just">
              <a:lnSpc>
                <a:spcPct val="107000"/>
              </a:lnSpc>
              <a:spcAft>
                <a:spcPts val="800"/>
              </a:spcAft>
            </a:pPr>
            <a:r>
              <a:rPr lang="en-US" altLang="bg-BG">
                <a:latin typeface="Arial" panose="020B0604020202020204" pitchFamily="34" charset="0"/>
                <a:ea typeface="Calibri" panose="020F0502020204030204" pitchFamily="34" charset="0"/>
                <a:cs typeface="Times New Roman" panose="02020603050405020304" pitchFamily="18" charset="0"/>
              </a:rPr>
              <a:t>      </a:t>
            </a:r>
            <a:r>
              <a:rPr lang="bg-BG" altLang="bg-BG">
                <a:latin typeface="Arial" panose="020B0604020202020204" pitchFamily="34" charset="0"/>
                <a:ea typeface="Calibri" panose="020F0502020204030204" pitchFamily="34" charset="0"/>
                <a:cs typeface="Times New Roman" panose="02020603050405020304" pitchFamily="18" charset="0"/>
              </a:rPr>
              <a:t>Подробна информация и формуляр за кандидатстване се публикува на Интернет страниците на ВВУ:</a:t>
            </a:r>
            <a:endParaRPr lang="en-US" altLang="bg-BG" sz="1100">
              <a:ea typeface="Calibri" panose="020F0502020204030204" pitchFamily="34" charset="0"/>
              <a:cs typeface="Times New Roman" panose="02020603050405020304" pitchFamily="18" charset="0"/>
            </a:endParaRPr>
          </a:p>
          <a:p>
            <a:pPr lvl="1" algn="just">
              <a:lnSpc>
                <a:spcPct val="107000"/>
              </a:lnSpc>
              <a:spcAft>
                <a:spcPts val="800"/>
              </a:spcAft>
              <a:buFont typeface="Times New Roman" panose="02020603050405020304" pitchFamily="18" charset="0"/>
              <a:buChar char="-"/>
            </a:pPr>
            <a:r>
              <a:rPr lang="bg-BG" altLang="bg-BG">
                <a:latin typeface="Arial" panose="020B0604020202020204" pitchFamily="34" charset="0"/>
                <a:ea typeface="Calibri" panose="020F0502020204030204" pitchFamily="34" charset="0"/>
                <a:cs typeface="Times New Roman" panose="02020603050405020304" pitchFamily="18" charset="0"/>
              </a:rPr>
              <a:t>за НВУ ”Васил Левски” – </a:t>
            </a:r>
            <a:r>
              <a:rPr lang="bg-BG" altLang="bg-BG" u="sng">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www.nvu.bg</a:t>
            </a:r>
            <a:r>
              <a:rPr lang="bg-BG" altLang="bg-BG">
                <a:latin typeface="Arial" panose="020B0604020202020204" pitchFamily="34" charset="0"/>
                <a:ea typeface="Calibri" panose="020F0502020204030204" pitchFamily="34" charset="0"/>
                <a:cs typeface="Times New Roman" panose="02020603050405020304" pitchFamily="18" charset="0"/>
              </a:rPr>
              <a:t>; </a:t>
            </a:r>
            <a:endParaRPr lang="en-US" altLang="bg-BG" sz="1100">
              <a:ea typeface="Calibri" panose="020F0502020204030204" pitchFamily="34" charset="0"/>
              <a:cs typeface="Times New Roman" panose="02020603050405020304" pitchFamily="18" charset="0"/>
            </a:endParaRPr>
          </a:p>
          <a:p>
            <a:pPr lvl="1" algn="just">
              <a:lnSpc>
                <a:spcPct val="107000"/>
              </a:lnSpc>
              <a:spcAft>
                <a:spcPts val="800"/>
              </a:spcAft>
              <a:buFont typeface="Times New Roman" panose="02020603050405020304" pitchFamily="18" charset="0"/>
              <a:buChar char="-"/>
            </a:pPr>
            <a:r>
              <a:rPr lang="bg-BG" altLang="bg-BG">
                <a:latin typeface="Arial" panose="020B0604020202020204" pitchFamily="34" charset="0"/>
                <a:ea typeface="Calibri" panose="020F0502020204030204" pitchFamily="34" charset="0"/>
                <a:cs typeface="Times New Roman" panose="02020603050405020304" pitchFamily="18" charset="0"/>
              </a:rPr>
              <a:t>за ВВМУ ”</a:t>
            </a:r>
            <a:r>
              <a:rPr lang="bg-BG" altLang="bg-BG">
                <a:latin typeface="Arial" panose="020B0604020202020204" pitchFamily="34" charset="0"/>
                <a:cs typeface="Times New Roman" panose="02020603050405020304" pitchFamily="18" charset="0"/>
              </a:rPr>
              <a:t>Н.</a:t>
            </a:r>
            <a:r>
              <a:rPr lang="bg-BG" altLang="bg-BG">
                <a:latin typeface="Arial" panose="020B0604020202020204" pitchFamily="34" charset="0"/>
                <a:cs typeface="Calibri" panose="020F0502020204030204" pitchFamily="34" charset="0"/>
              </a:rPr>
              <a:t>Й. Вапцаров” – </a:t>
            </a:r>
            <a:r>
              <a:rPr lang="bg-BG" altLang="bg-BG" u="sng">
                <a:solidFill>
                  <a:srgbClr val="0563C1"/>
                </a:solidFill>
                <a:latin typeface="Arial" panose="020B0604020202020204" pitchFamily="34" charset="0"/>
                <a:cs typeface="Calibri" panose="020F0502020204030204" pitchFamily="34" charset="0"/>
                <a:hlinkClick r:id="rId4"/>
              </a:rPr>
              <a:t>www.naval-acad.bg</a:t>
            </a:r>
            <a:r>
              <a:rPr lang="bg-BG" altLang="bg-BG">
                <a:latin typeface="Arial" panose="020B0604020202020204" pitchFamily="34" charset="0"/>
                <a:cs typeface="Calibri" panose="020F0502020204030204" pitchFamily="34" charset="0"/>
              </a:rPr>
              <a:t>;</a:t>
            </a:r>
            <a:endParaRPr lang="en-US" altLang="bg-BG" sz="1100">
              <a:cs typeface="Calibri" panose="020F0502020204030204" pitchFamily="34" charset="0"/>
            </a:endParaRPr>
          </a:p>
          <a:p>
            <a:pPr lvl="1" algn="just">
              <a:lnSpc>
                <a:spcPct val="107000"/>
              </a:lnSpc>
              <a:spcAft>
                <a:spcPts val="800"/>
              </a:spcAft>
              <a:buFont typeface="Times New Roman" panose="02020603050405020304" pitchFamily="18" charset="0"/>
              <a:buChar char="-"/>
            </a:pPr>
            <a:r>
              <a:rPr lang="bg-BG" altLang="bg-BG">
                <a:latin typeface="Arial" panose="020B0604020202020204" pitchFamily="34" charset="0"/>
                <a:cs typeface="Calibri" panose="020F0502020204030204" pitchFamily="34" charset="0"/>
              </a:rPr>
              <a:t>за ВВВУ ”Г. Бенковски” – </a:t>
            </a:r>
            <a:r>
              <a:rPr lang="bg-BG" altLang="bg-BG" u="sng">
                <a:solidFill>
                  <a:srgbClr val="0563C1"/>
                </a:solidFill>
                <a:latin typeface="Arial" panose="020B0604020202020204" pitchFamily="34" charset="0"/>
                <a:cs typeface="Calibri" panose="020F0502020204030204" pitchFamily="34" charset="0"/>
                <a:hlinkClick r:id="rId5"/>
              </a:rPr>
              <a:t>https://www.af-acad.bg/</a:t>
            </a:r>
            <a:endParaRPr lang="bg-BG" altLang="bg-BG">
              <a:latin typeface="Arial" panose="020B0604020202020204" pitchFamily="34" charset="0"/>
              <a:cs typeface="Times New Roman" panose="02020603050405020304" pitchFamily="18" charset="0"/>
            </a:endParaRPr>
          </a:p>
        </p:txBody>
      </p:sp>
      <p:pic>
        <p:nvPicPr>
          <p:cNvPr id="33795" name="Picture 9">
            <a:extLst>
              <a:ext uri="{FF2B5EF4-FFF2-40B4-BE49-F238E27FC236}">
                <a16:creationId xmlns:a16="http://schemas.microsoft.com/office/drawing/2014/main" id="{05656901-F714-139A-8561-389FDC002A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3113" y="4484688"/>
            <a:ext cx="257175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3">
            <a:extLst>
              <a:ext uri="{FF2B5EF4-FFF2-40B4-BE49-F238E27FC236}">
                <a16:creationId xmlns:a16="http://schemas.microsoft.com/office/drawing/2014/main" id="{08C5272C-AE34-91F1-A6EB-2B9094C660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25" y="4484688"/>
            <a:ext cx="250825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4">
            <a:extLst>
              <a:ext uri="{FF2B5EF4-FFF2-40B4-BE49-F238E27FC236}">
                <a16:creationId xmlns:a16="http://schemas.microsoft.com/office/drawing/2014/main" id="{DA45742A-9397-A626-F20A-AC7319FBC4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4484688"/>
            <a:ext cx="1806575"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Footer Placeholder 4">
            <a:extLst>
              <a:ext uri="{FF2B5EF4-FFF2-40B4-BE49-F238E27FC236}">
                <a16:creationId xmlns:a16="http://schemas.microsoft.com/office/drawing/2014/main" id="{AEC9D84F-1884-E9E7-6E16-89611D38CB47}"/>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Контейнер за номер на слайда 3">
            <a:extLst>
              <a:ext uri="{FF2B5EF4-FFF2-40B4-BE49-F238E27FC236}">
                <a16:creationId xmlns:a16="http://schemas.microsoft.com/office/drawing/2014/main" id="{5AC7B9A2-A1CA-E7F5-8B7E-1E8F75B6483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168637-603A-4C5E-B86D-587AF6E98847}" type="slidenum">
              <a:rPr lang="en-GB" altLang="bg-BG"/>
              <a:pPr/>
              <a:t>15</a:t>
            </a:fld>
            <a:endParaRPr lang="en-GB" altLang="bg-BG"/>
          </a:p>
        </p:txBody>
      </p:sp>
      <p:sp>
        <p:nvSpPr>
          <p:cNvPr id="6" name="Текстово поле 5">
            <a:extLst>
              <a:ext uri="{FF2B5EF4-FFF2-40B4-BE49-F238E27FC236}">
                <a16:creationId xmlns:a16="http://schemas.microsoft.com/office/drawing/2014/main" id="{83426BCD-B1A2-6EE7-F33A-495CB050DC40}"/>
              </a:ext>
            </a:extLst>
          </p:cNvPr>
          <p:cNvSpPr txBox="1"/>
          <p:nvPr/>
        </p:nvSpPr>
        <p:spPr>
          <a:xfrm>
            <a:off x="7256463" y="1622425"/>
            <a:ext cx="4114800" cy="2054225"/>
          </a:xfrm>
          <a:prstGeom prst="rect">
            <a:avLst/>
          </a:prstGeom>
          <a:noFill/>
        </p:spPr>
        <p:txBody>
          <a:bodyPr>
            <a:spAutoFit/>
          </a:bodyPr>
          <a:lstStyle/>
          <a:p>
            <a:pPr indent="457200"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 писмен конкурсен изпит по предмет от учебния план на средното училище;</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 тест за физическа годност;</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 писмен тест по английски, френски или немски език.</a:t>
            </a:r>
            <a:endParaRPr lang="en-US" dirty="0">
              <a:ea typeface="Times New Roman" panose="02020603050405020304" pitchFamily="18" charset="0"/>
            </a:endParaRPr>
          </a:p>
        </p:txBody>
      </p:sp>
      <p:sp>
        <p:nvSpPr>
          <p:cNvPr id="8" name="Text Box 24">
            <a:extLst>
              <a:ext uri="{FF2B5EF4-FFF2-40B4-BE49-F238E27FC236}">
                <a16:creationId xmlns:a16="http://schemas.microsoft.com/office/drawing/2014/main" id="{44FB7BCB-0743-F09F-7879-AEFAAFB48797}"/>
              </a:ext>
            </a:extLst>
          </p:cNvPr>
          <p:cNvSpPr txBox="1">
            <a:spLocks noChangeArrowheads="1"/>
          </p:cNvSpPr>
          <p:nvPr/>
        </p:nvSpPr>
        <p:spPr bwMode="auto">
          <a:xfrm>
            <a:off x="690563" y="917575"/>
            <a:ext cx="11023600" cy="368300"/>
          </a:xfrm>
          <a:prstGeom prst="rect">
            <a:avLst/>
          </a:prstGeom>
          <a:solidFill>
            <a:srgbClr val="99FFCC"/>
          </a:solidFill>
          <a:ln>
            <a:noFill/>
          </a:ln>
          <a:effectLst/>
        </p:spPr>
        <p:txBody>
          <a:bodyPr>
            <a:spAutoFit/>
          </a:bodyPr>
          <a:lstStyle/>
          <a:p>
            <a:pPr indent="457200" algn="ctr" fontAlgn="auto">
              <a:spcBef>
                <a:spcPts val="0"/>
              </a:spcBef>
              <a:spcAft>
                <a:spcPts val="0"/>
              </a:spcAft>
              <a:defRPr/>
            </a:pPr>
            <a:r>
              <a:rPr lang="ru-RU" b="1" dirty="0">
                <a:solidFill>
                  <a:srgbClr val="FF0000"/>
                </a:solidFill>
                <a:ea typeface="Times New Roman" panose="02020603050405020304" pitchFamily="18" charset="0"/>
              </a:rPr>
              <a:t> </a:t>
            </a:r>
            <a:r>
              <a:rPr lang="bg-BG" b="1" kern="100" dirty="0">
                <a:ea typeface="Calibri" panose="020F0502020204030204" pitchFamily="34" charset="0"/>
                <a:cs typeface="Times New Roman" panose="02020603050405020304" pitchFamily="18" charset="0"/>
              </a:rPr>
              <a:t>Кандидатите – граждански лица кандидатстват за ВВУ като полагат:</a:t>
            </a:r>
            <a:endParaRPr lang="en-US" b="1"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5844" name="Картина 11" descr="Картина, която съдържа на закрито, дрехи, мъж, обзавеждане&#10;&#10;Описанието е генерирано автоматично">
            <a:extLst>
              <a:ext uri="{FF2B5EF4-FFF2-40B4-BE49-F238E27FC236}">
                <a16:creationId xmlns:a16="http://schemas.microsoft.com/office/drawing/2014/main" id="{C3EA1A63-AD9A-010B-70C4-FC8B2BBC36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350" y="2854325"/>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Картина 9" descr="Картина, която съдържа на открито, дрехи, обувки, човек&#10;&#10;Описанието е генерирано автоматично">
            <a:extLst>
              <a:ext uri="{FF2B5EF4-FFF2-40B4-BE49-F238E27FC236}">
                <a16:creationId xmlns:a16="http://schemas.microsoft.com/office/drawing/2014/main" id="{854AD389-838D-078A-8770-6499CB9B7A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622425"/>
            <a:ext cx="3322638"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Footer Placeholder 4">
            <a:extLst>
              <a:ext uri="{FF2B5EF4-FFF2-40B4-BE49-F238E27FC236}">
                <a16:creationId xmlns:a16="http://schemas.microsoft.com/office/drawing/2014/main" id="{7C4CF6DE-20DF-33F0-2CAF-B0592BE6F51E}"/>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Контейнер за номер на слайда 3">
            <a:extLst>
              <a:ext uri="{FF2B5EF4-FFF2-40B4-BE49-F238E27FC236}">
                <a16:creationId xmlns:a16="http://schemas.microsoft.com/office/drawing/2014/main" id="{40598E7F-2F6D-1D2C-9AAC-2C32F35921A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6B19498-7413-4639-B807-9371564C8279}" type="slidenum">
              <a:rPr lang="en-GB" altLang="bg-BG"/>
              <a:pPr/>
              <a:t>16</a:t>
            </a:fld>
            <a:endParaRPr lang="en-GB" altLang="bg-BG"/>
          </a:p>
        </p:txBody>
      </p:sp>
      <p:sp>
        <p:nvSpPr>
          <p:cNvPr id="6" name="Текстово поле 5">
            <a:extLst>
              <a:ext uri="{FF2B5EF4-FFF2-40B4-BE49-F238E27FC236}">
                <a16:creationId xmlns:a16="http://schemas.microsoft.com/office/drawing/2014/main" id="{141AF132-BE0E-CEC4-CA2A-5A9BE2D0F4C9}"/>
              </a:ext>
            </a:extLst>
          </p:cNvPr>
          <p:cNvSpPr txBox="1"/>
          <p:nvPr/>
        </p:nvSpPr>
        <p:spPr>
          <a:xfrm>
            <a:off x="650875" y="2354263"/>
            <a:ext cx="5861050" cy="2544762"/>
          </a:xfrm>
          <a:prstGeom prst="rect">
            <a:avLst/>
          </a:prstGeom>
          <a:noFill/>
        </p:spPr>
        <p:txBody>
          <a:bodyPr>
            <a:spAutoFit/>
          </a:bodyPr>
          <a:lstStyle/>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Приемането на кандидатите за обучение във всяко ВВУ се извършва от приемна комисия, назначена със заповед на министъра на отбраната.</a:t>
            </a:r>
            <a:endParaRPr lang="en-US"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Приемната комисия беседва с всеки кандидат, като председателят на комисията обявява решението за приемането или неприемането им. Решението на приемната комисия е окончателно и не подлежи на преразглеждане. </a:t>
            </a:r>
            <a:endParaRPr lang="en-US" dirty="0"/>
          </a:p>
        </p:txBody>
      </p:sp>
      <p:pic>
        <p:nvPicPr>
          <p:cNvPr id="37891" name="Picture 2">
            <a:extLst>
              <a:ext uri="{FF2B5EF4-FFF2-40B4-BE49-F238E27FC236}">
                <a16:creationId xmlns:a16="http://schemas.microsoft.com/office/drawing/2014/main" id="{CCB64313-506A-C971-9237-32ACD9A24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720850"/>
            <a:ext cx="49831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Footer Placeholder 4">
            <a:extLst>
              <a:ext uri="{FF2B5EF4-FFF2-40B4-BE49-F238E27FC236}">
                <a16:creationId xmlns:a16="http://schemas.microsoft.com/office/drawing/2014/main" id="{88D830C6-C023-937E-AB25-75C293A25DFC}"/>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Контейнер за номер на слайда 3">
            <a:extLst>
              <a:ext uri="{FF2B5EF4-FFF2-40B4-BE49-F238E27FC236}">
                <a16:creationId xmlns:a16="http://schemas.microsoft.com/office/drawing/2014/main" id="{6C4CF5E1-7A90-61B8-B44B-937CC3BC927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55E9761-7B5E-4DF3-A7AD-2C1C260A727C}" type="slidenum">
              <a:rPr lang="en-GB" altLang="bg-BG"/>
              <a:pPr/>
              <a:t>17</a:t>
            </a:fld>
            <a:endParaRPr lang="en-GB" altLang="bg-BG"/>
          </a:p>
        </p:txBody>
      </p:sp>
      <p:sp>
        <p:nvSpPr>
          <p:cNvPr id="6" name="Текстово поле 5">
            <a:extLst>
              <a:ext uri="{FF2B5EF4-FFF2-40B4-BE49-F238E27FC236}">
                <a16:creationId xmlns:a16="http://schemas.microsoft.com/office/drawing/2014/main" id="{B95C32B5-483E-8942-4A88-32FB4906656B}"/>
              </a:ext>
            </a:extLst>
          </p:cNvPr>
          <p:cNvSpPr txBox="1"/>
          <p:nvPr/>
        </p:nvSpPr>
        <p:spPr>
          <a:xfrm>
            <a:off x="6550025" y="1598613"/>
            <a:ext cx="4795838" cy="6130925"/>
          </a:xfrm>
          <a:prstGeom prst="rect">
            <a:avLst/>
          </a:prstGeom>
          <a:noFill/>
        </p:spPr>
        <p:txBody>
          <a:bodyPr>
            <a:spAutoFit/>
          </a:bodyPr>
          <a:lstStyle/>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Службата на български граждани в доброволния резерв е служба с особено предназначение и включва период от време, през който резервистите на доброволен принцип се извикват за изпълнение на задачи в състава на военните формирования от въоръжените сили или за придобиване на  военна подготовка, за обучение в курсове за повишаване на квалификацията или за преквалификация.</a:t>
            </a:r>
          </a:p>
          <a:p>
            <a:pPr indent="457200" algn="just" fontAlgn="auto">
              <a:lnSpc>
                <a:spcPct val="107000"/>
              </a:lnSpc>
              <a:spcBef>
                <a:spcPts val="0"/>
              </a:spcBef>
              <a:spcAft>
                <a:spcPts val="800"/>
              </a:spcAft>
              <a:defRPr/>
            </a:pPr>
            <a:r>
              <a:rPr lang="ru-RU" kern="100" dirty="0">
                <a:latin typeface="Calibri" panose="020F0502020204030204" pitchFamily="34" charset="0"/>
                <a:ea typeface="Calibri" panose="020F0502020204030204" pitchFamily="34" charset="0"/>
                <a:cs typeface="Times New Roman" panose="02020603050405020304" pitchFamily="18" charset="0"/>
              </a:rPr>
              <a:t> Длъжностите се обявяват в </a:t>
            </a:r>
          </a:p>
          <a:p>
            <a:pPr indent="457200" algn="just" fontAlgn="auto">
              <a:lnSpc>
                <a:spcPct val="107000"/>
              </a:lnSpc>
              <a:spcBef>
                <a:spcPts val="0"/>
              </a:spcBef>
              <a:spcAft>
                <a:spcPts val="800"/>
              </a:spcAft>
              <a:defRPr/>
            </a:pPr>
            <a:r>
              <a:rPr lang="ru-RU" kern="100" dirty="0">
                <a:latin typeface="Calibri" panose="020F0502020204030204" pitchFamily="34" charset="0"/>
                <a:ea typeface="Calibri" panose="020F0502020204030204" pitchFamily="34" charset="0"/>
                <a:cs typeface="Times New Roman" panose="02020603050405020304" pitchFamily="18" charset="0"/>
                <a:hlinkClick r:id="rId3"/>
              </a:rPr>
              <a:t> www.mod.bg</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ru-RU" kern="100" dirty="0">
                <a:latin typeface="Calibri" panose="020F0502020204030204" pitchFamily="34" charset="0"/>
                <a:ea typeface="Calibri" panose="020F0502020204030204" pitchFamily="34" charset="0"/>
                <a:cs typeface="Times New Roman" panose="02020603050405020304" pitchFamily="18" charset="0"/>
              </a:rPr>
              <a:t> </a:t>
            </a:r>
            <a:r>
              <a:rPr lang="en-US" kern="100" dirty="0">
                <a:latin typeface="Calibri" panose="020F0502020204030204" pitchFamily="34" charset="0"/>
                <a:ea typeface="Calibri" panose="020F0502020204030204" pitchFamily="34" charset="0"/>
                <a:cs typeface="Times New Roman" panose="02020603050405020304" pitchFamily="18" charset="0"/>
                <a:hlinkClick r:id="rId4"/>
              </a:rPr>
              <a:t>www.comd.bg</a:t>
            </a:r>
            <a:endParaRPr lang="bg-BG"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en-US" kern="100" dirty="0">
                <a:latin typeface="Calibri" panose="020F0502020204030204" pitchFamily="34" charset="0"/>
                <a:ea typeface="Calibri" panose="020F0502020204030204" pitchFamily="34" charset="0"/>
                <a:cs typeface="Times New Roman" panose="02020603050405020304" pitchFamily="18" charset="0"/>
              </a:rPr>
              <a:t>. </a:t>
            </a:r>
            <a:endParaRPr lang="bg-BG"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endParaRPr lang="bg-BG"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4">
            <a:extLst>
              <a:ext uri="{FF2B5EF4-FFF2-40B4-BE49-F238E27FC236}">
                <a16:creationId xmlns:a16="http://schemas.microsoft.com/office/drawing/2014/main" id="{747B2616-24C9-CDEB-EC66-E13C78071CA4}"/>
              </a:ext>
            </a:extLst>
          </p:cNvPr>
          <p:cNvSpPr txBox="1">
            <a:spLocks noChangeArrowheads="1"/>
          </p:cNvSpPr>
          <p:nvPr/>
        </p:nvSpPr>
        <p:spPr bwMode="auto">
          <a:xfrm>
            <a:off x="690563" y="917575"/>
            <a:ext cx="11023600" cy="373063"/>
          </a:xfrm>
          <a:prstGeom prst="rect">
            <a:avLst/>
          </a:prstGeom>
          <a:solidFill>
            <a:srgbClr val="99FFCC"/>
          </a:solidFill>
          <a:ln>
            <a:noFill/>
          </a:ln>
          <a:effectLst/>
        </p:spPr>
        <p:txBody>
          <a:bodyPr>
            <a:spAutoFit/>
          </a:bodyPr>
          <a:lstStyle/>
          <a:p>
            <a:pPr algn="ctr" fontAlgn="auto">
              <a:lnSpc>
                <a:spcPct val="107000"/>
              </a:lnSpc>
              <a:spcBef>
                <a:spcPts val="0"/>
              </a:spcBef>
              <a:spcAft>
                <a:spcPts val="800"/>
              </a:spcAft>
              <a:defRPr/>
            </a:pPr>
            <a:r>
              <a:rPr lang="bg-BG" b="1" kern="100" dirty="0">
                <a:ea typeface="Calibri" panose="020F0502020204030204" pitchFamily="34" charset="0"/>
                <a:cs typeface="Times New Roman" panose="02020603050405020304" pitchFamily="18" charset="0"/>
              </a:rPr>
              <a:t>2. Приемане на служба в резерва на въоръжените сили на Република България.</a:t>
            </a: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9940" name="Картина 7" descr="Картина, която съдържа небе, войник, армия, Военен камуфлаж&#10;&#10;Описанието е генерирано автоматично">
            <a:extLst>
              <a:ext uri="{FF2B5EF4-FFF2-40B4-BE49-F238E27FC236}">
                <a16:creationId xmlns:a16="http://schemas.microsoft.com/office/drawing/2014/main" id="{2B994121-1D20-C334-3E53-90C1421803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0563" y="1922463"/>
            <a:ext cx="5376862"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Footer Placeholder 4">
            <a:extLst>
              <a:ext uri="{FF2B5EF4-FFF2-40B4-BE49-F238E27FC236}">
                <a16:creationId xmlns:a16="http://schemas.microsoft.com/office/drawing/2014/main" id="{7FCF2E9D-A4A0-8933-800D-3AB77E2DF52F}"/>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Контейнер за номер на слайда 3">
            <a:extLst>
              <a:ext uri="{FF2B5EF4-FFF2-40B4-BE49-F238E27FC236}">
                <a16:creationId xmlns:a16="http://schemas.microsoft.com/office/drawing/2014/main" id="{3725B2EE-FA1F-5B94-462D-A57AB86C51A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60FED60-7A11-4140-B621-1A4C3D044888}" type="slidenum">
              <a:rPr lang="en-GB" altLang="bg-BG"/>
              <a:pPr/>
              <a:t>18</a:t>
            </a:fld>
            <a:endParaRPr lang="en-GB" altLang="bg-BG"/>
          </a:p>
        </p:txBody>
      </p:sp>
      <p:sp>
        <p:nvSpPr>
          <p:cNvPr id="6" name="Текстово поле 5">
            <a:extLst>
              <a:ext uri="{FF2B5EF4-FFF2-40B4-BE49-F238E27FC236}">
                <a16:creationId xmlns:a16="http://schemas.microsoft.com/office/drawing/2014/main" id="{2DFB6AE9-7F28-BBDA-29AD-7616BBEE3634}"/>
              </a:ext>
            </a:extLst>
          </p:cNvPr>
          <p:cNvSpPr txBox="1"/>
          <p:nvPr/>
        </p:nvSpPr>
        <p:spPr>
          <a:xfrm>
            <a:off x="4668838" y="1096963"/>
            <a:ext cx="6711950" cy="5507037"/>
          </a:xfrm>
          <a:prstGeom prst="rect">
            <a:avLst/>
          </a:prstGeom>
          <a:noFill/>
        </p:spPr>
        <p:txBody>
          <a:bodyPr>
            <a:spAutoFit/>
          </a:bodyPr>
          <a:lstStyle/>
          <a:p>
            <a:pPr indent="457200" algn="just" fontAlgn="auto">
              <a:lnSpc>
                <a:spcPct val="107000"/>
              </a:lnSpc>
              <a:spcBef>
                <a:spcPts val="0"/>
              </a:spcBef>
              <a:spcAft>
                <a:spcPts val="800"/>
              </a:spcAft>
              <a:defRPr/>
            </a:pPr>
            <a:r>
              <a:rPr lang="bg-BG" sz="2400" b="1" kern="100" dirty="0">
                <a:ea typeface="Calibri" panose="020F0502020204030204" pitchFamily="34" charset="0"/>
                <a:cs typeface="Times New Roman" panose="02020603050405020304" pitchFamily="18" charset="0"/>
              </a:rPr>
              <a:t>     </a:t>
            </a:r>
            <a:r>
              <a:rPr lang="ru-RU" sz="1400" b="1" kern="100" dirty="0">
                <a:ea typeface="Calibri" panose="020F0502020204030204" pitchFamily="34" charset="0"/>
                <a:cs typeface="Times New Roman" panose="02020603050405020304" pitchFamily="18" charset="0"/>
              </a:rPr>
              <a:t>Кандидатите за резервисти трябва да отговарят на следните условия:</a:t>
            </a:r>
          </a:p>
          <a:p>
            <a:pPr indent="457200" algn="just" fontAlgn="auto">
              <a:spcBef>
                <a:spcPts val="0"/>
              </a:spcBef>
              <a:spcAft>
                <a:spcPts val="800"/>
              </a:spcAft>
              <a:defRPr/>
            </a:pPr>
            <a:r>
              <a:rPr lang="ru-RU" sz="1600" kern="100" dirty="0">
                <a:ea typeface="Calibri" panose="020F0502020204030204" pitchFamily="34" charset="0"/>
                <a:cs typeface="Times New Roman" panose="02020603050405020304" pitchFamily="18" charset="0"/>
              </a:rPr>
              <a:t>- да са пълнолетни граждани на Република България и да нямат друго гражданство;</a:t>
            </a:r>
          </a:p>
          <a:p>
            <a:pPr indent="457200" algn="just" fontAlgn="auto">
              <a:spcBef>
                <a:spcPts val="0"/>
              </a:spcBef>
              <a:spcAft>
                <a:spcPts val="800"/>
              </a:spcAft>
              <a:defRPr/>
            </a:pPr>
            <a:r>
              <a:rPr lang="ru-RU" sz="1600" kern="100" dirty="0">
                <a:ea typeface="Calibri" panose="020F0502020204030204" pitchFamily="34" charset="0"/>
                <a:cs typeface="Times New Roman" panose="02020603050405020304" pitchFamily="18" charset="0"/>
              </a:rPr>
              <a:t>- да са годни и психологически пригодни за служба в доброволния резерв;  </a:t>
            </a:r>
          </a:p>
          <a:p>
            <a:pPr indent="457200" algn="just" fontAlgn="auto">
              <a:spcBef>
                <a:spcPts val="0"/>
              </a:spcBef>
              <a:spcAft>
                <a:spcPts val="800"/>
              </a:spcAft>
              <a:defRPr/>
            </a:pPr>
            <a:r>
              <a:rPr lang="ru-RU" sz="1600" kern="100" dirty="0">
                <a:ea typeface="Calibri" panose="020F0502020204030204" pitchFamily="34" charset="0"/>
                <a:cs typeface="Times New Roman" panose="02020603050405020304" pitchFamily="18" charset="0"/>
              </a:rPr>
              <a:t>- да притежават образование, съответстващо на изискванията на длъжността;</a:t>
            </a:r>
          </a:p>
          <a:p>
            <a:pPr indent="457200" algn="just" fontAlgn="auto">
              <a:spcBef>
                <a:spcPts val="0"/>
              </a:spcBef>
              <a:spcAft>
                <a:spcPts val="800"/>
              </a:spcAft>
              <a:defRPr/>
            </a:pPr>
            <a:r>
              <a:rPr lang="ru-RU" sz="1600" kern="100" dirty="0">
                <a:ea typeface="Calibri" panose="020F0502020204030204" pitchFamily="34" charset="0"/>
                <a:cs typeface="Times New Roman" panose="02020603050405020304" pitchFamily="18" charset="0"/>
              </a:rPr>
              <a:t>-  да не са осъждани за умишлено престъпление от общ характер;</a:t>
            </a:r>
          </a:p>
          <a:p>
            <a:pPr indent="457200" algn="just" fontAlgn="auto">
              <a:spcBef>
                <a:spcPts val="0"/>
              </a:spcBef>
              <a:spcAft>
                <a:spcPts val="800"/>
              </a:spcAft>
              <a:defRPr/>
            </a:pPr>
            <a:r>
              <a:rPr lang="ru-RU" sz="1600" kern="100" dirty="0">
                <a:ea typeface="Calibri" panose="020F0502020204030204" pitchFamily="34" charset="0"/>
                <a:cs typeface="Times New Roman" panose="02020603050405020304" pitchFamily="18" charset="0"/>
              </a:rPr>
              <a:t>- срещу тях да няма образувано наказателно производство за умишлено престъпление от общ характер;</a:t>
            </a:r>
          </a:p>
          <a:p>
            <a:pPr indent="457200" algn="just" fontAlgn="auto">
              <a:spcBef>
                <a:spcPts val="0"/>
              </a:spcBef>
              <a:spcAft>
                <a:spcPts val="800"/>
              </a:spcAft>
              <a:defRPr/>
            </a:pPr>
            <a:r>
              <a:rPr lang="ru-RU" sz="1600" kern="100" dirty="0">
                <a:ea typeface="Calibri" panose="020F0502020204030204" pitchFamily="34" charset="0"/>
                <a:cs typeface="Times New Roman" panose="02020603050405020304" pitchFamily="18" charset="0"/>
              </a:rPr>
              <a:t>- да не са освобождавани от военна служба поради наложено дисциплинарно наказание </a:t>
            </a:r>
            <a:r>
              <a:rPr lang="ru-RU" sz="2800" kern="100" dirty="0">
                <a:ea typeface="Calibri" panose="020F0502020204030204" pitchFamily="34" charset="0"/>
                <a:cs typeface="Times New Roman" panose="02020603050405020304" pitchFamily="18" charset="0"/>
              </a:rPr>
              <a:t>„</a:t>
            </a:r>
            <a:r>
              <a:rPr lang="ru-RU" kern="100" dirty="0">
                <a:ea typeface="Calibri" panose="020F0502020204030204" pitchFamily="34" charset="0"/>
                <a:cs typeface="Times New Roman" panose="02020603050405020304" pitchFamily="18" charset="0"/>
              </a:rPr>
              <a:t>уволнение”;</a:t>
            </a:r>
          </a:p>
          <a:p>
            <a:pPr indent="457200" algn="just" fontAlgn="auto">
              <a:spcBef>
                <a:spcPts val="0"/>
              </a:spcBef>
              <a:spcAft>
                <a:spcPts val="800"/>
              </a:spcAft>
              <a:defRPr/>
            </a:pPr>
            <a:r>
              <a:rPr lang="ru-RU" sz="1600" kern="100" dirty="0">
                <a:ea typeface="Calibri" panose="020F0502020204030204" pitchFamily="34" charset="0"/>
                <a:cs typeface="Times New Roman" panose="02020603050405020304" pitchFamily="18" charset="0"/>
              </a:rPr>
              <a:t>-  да не са навършили пределна възраст за служба в доброволния резерв.</a:t>
            </a:r>
          </a:p>
          <a:p>
            <a:pPr indent="457200" algn="just" fontAlgn="auto">
              <a:lnSpc>
                <a:spcPct val="107000"/>
              </a:lnSpc>
              <a:spcBef>
                <a:spcPts val="0"/>
              </a:spcBef>
              <a:spcAft>
                <a:spcPts val="800"/>
              </a:spcAft>
              <a:defRPr/>
            </a:pPr>
            <a:endParaRPr lang="ru-RU" kern="100" dirty="0">
              <a:ea typeface="Calibri" panose="020F0502020204030204" pitchFamily="34" charset="0"/>
              <a:cs typeface="Times New Roman" panose="02020603050405020304" pitchFamily="18" charset="0"/>
            </a:endParaRPr>
          </a:p>
        </p:txBody>
      </p:sp>
      <p:pic>
        <p:nvPicPr>
          <p:cNvPr id="41987" name="Картина 6" descr="Картина, която съдържа текст, книга, почерк, офис принадлежности&#10;&#10;Описанието е генерирано автоматично">
            <a:extLst>
              <a:ext uri="{FF2B5EF4-FFF2-40B4-BE49-F238E27FC236}">
                <a16:creationId xmlns:a16="http://schemas.microsoft.com/office/drawing/2014/main" id="{A9936FE9-D947-E4F8-750B-DDE81934B9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974850"/>
            <a:ext cx="3776662"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Footer Placeholder 4">
            <a:extLst>
              <a:ext uri="{FF2B5EF4-FFF2-40B4-BE49-F238E27FC236}">
                <a16:creationId xmlns:a16="http://schemas.microsoft.com/office/drawing/2014/main" id="{39B3C70F-AD21-1562-0B16-8A1DCE4496B5}"/>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Контейнер за номер на слайда 3">
            <a:extLst>
              <a:ext uri="{FF2B5EF4-FFF2-40B4-BE49-F238E27FC236}">
                <a16:creationId xmlns:a16="http://schemas.microsoft.com/office/drawing/2014/main" id="{C3F2F744-6F14-08DA-0582-094C0301CDF1}"/>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06579C8-E729-4B9A-9228-586ED61A960E}" type="slidenum">
              <a:rPr lang="en-GB" altLang="bg-BG"/>
              <a:pPr/>
              <a:t>19</a:t>
            </a:fld>
            <a:endParaRPr lang="en-GB" altLang="bg-BG"/>
          </a:p>
        </p:txBody>
      </p:sp>
      <p:sp>
        <p:nvSpPr>
          <p:cNvPr id="6" name="Текстово поле 5">
            <a:extLst>
              <a:ext uri="{FF2B5EF4-FFF2-40B4-BE49-F238E27FC236}">
                <a16:creationId xmlns:a16="http://schemas.microsoft.com/office/drawing/2014/main" id="{433650D1-F2D5-0216-E5A6-5021F550444A}"/>
              </a:ext>
            </a:extLst>
          </p:cNvPr>
          <p:cNvSpPr txBox="1"/>
          <p:nvPr/>
        </p:nvSpPr>
        <p:spPr>
          <a:xfrm>
            <a:off x="5613400" y="1096963"/>
            <a:ext cx="5767388" cy="3800475"/>
          </a:xfrm>
          <a:prstGeom prst="rect">
            <a:avLst/>
          </a:prstGeom>
          <a:noFill/>
        </p:spPr>
        <p:txBody>
          <a:bodyPr>
            <a:spAutoFit/>
          </a:bodyPr>
          <a:lstStyle/>
          <a:p>
            <a:pPr indent="457200" algn="just" fontAlgn="auto">
              <a:lnSpc>
                <a:spcPct val="107000"/>
              </a:lnSpc>
              <a:spcBef>
                <a:spcPts val="0"/>
              </a:spcBef>
              <a:spcAft>
                <a:spcPts val="800"/>
              </a:spcAft>
              <a:defRPr/>
            </a:pPr>
            <a:r>
              <a:rPr lang="bg-BG" sz="2000" kern="100" dirty="0">
                <a:ea typeface="Calibri" panose="020F0502020204030204" pitchFamily="34" charset="0"/>
                <a:cs typeface="Times New Roman" panose="02020603050405020304" pitchFamily="18" charset="0"/>
              </a:rPr>
              <a:t>Годността и психологическата пригодност за служба в доброволния резерв се определя от военномедицински органи и специализирани звена по психологическо осигуряване.</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2000" kern="100" dirty="0">
                <a:ea typeface="Calibri" panose="020F0502020204030204" pitchFamily="34" charset="0"/>
                <a:cs typeface="Times New Roman" panose="02020603050405020304" pitchFamily="18" charset="0"/>
              </a:rPr>
              <a:t>     Министърът на отбраната може да определи длъжности за резервисти, които се заемат от лица с основно образование и български граждани с двойно гражданство, при спазване изискванията на Закона за защита на класифицираната информация.  </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4035" name="Картина 6" descr="Картина, която съдържа текст, книга, почерк, офис принадлежности&#10;&#10;Описанието е генерирано автоматично">
            <a:extLst>
              <a:ext uri="{FF2B5EF4-FFF2-40B4-BE49-F238E27FC236}">
                <a16:creationId xmlns:a16="http://schemas.microsoft.com/office/drawing/2014/main" id="{22971087-4B47-664F-3AE5-346867141D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974850"/>
            <a:ext cx="4505325"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Footer Placeholder 4">
            <a:extLst>
              <a:ext uri="{FF2B5EF4-FFF2-40B4-BE49-F238E27FC236}">
                <a16:creationId xmlns:a16="http://schemas.microsoft.com/office/drawing/2014/main" id="{1C3EA369-3F43-C4B0-C38B-071BC85C928B}"/>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Контейнер за номер на слайда 3">
            <a:extLst>
              <a:ext uri="{FF2B5EF4-FFF2-40B4-BE49-F238E27FC236}">
                <a16:creationId xmlns:a16="http://schemas.microsoft.com/office/drawing/2014/main" id="{645174AE-C1FC-6254-E3CF-5F959FDE7A9F}"/>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0C9EC94-A71A-407E-B036-C9E4FF81C43B}" type="slidenum">
              <a:rPr lang="en-GB" altLang="bg-BG"/>
              <a:pPr/>
              <a:t>2</a:t>
            </a:fld>
            <a:endParaRPr lang="en-GB" altLang="bg-BG"/>
          </a:p>
        </p:txBody>
      </p:sp>
      <p:sp>
        <p:nvSpPr>
          <p:cNvPr id="9218" name="Текстово поле 5">
            <a:extLst>
              <a:ext uri="{FF2B5EF4-FFF2-40B4-BE49-F238E27FC236}">
                <a16:creationId xmlns:a16="http://schemas.microsoft.com/office/drawing/2014/main" id="{3B3C1819-325D-8641-9EAB-A514DC8F8BF7}"/>
              </a:ext>
            </a:extLst>
          </p:cNvPr>
          <p:cNvSpPr txBox="1">
            <a:spLocks noChangeArrowheads="1"/>
          </p:cNvSpPr>
          <p:nvPr/>
        </p:nvSpPr>
        <p:spPr bwMode="auto">
          <a:xfrm>
            <a:off x="252413" y="941388"/>
            <a:ext cx="116871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lnSpc>
                <a:spcPct val="114000"/>
              </a:lnSpc>
            </a:pPr>
            <a:r>
              <a:rPr lang="bg-BG" altLang="bg-BG">
                <a:latin typeface="Arial" panose="020B0604020202020204" pitchFamily="34" charset="0"/>
                <a:cs typeface="Times New Roman" panose="02020603050405020304" pitchFamily="18" charset="0"/>
              </a:rPr>
              <a:t>Използването на всички възможности за комплектуване на Въоръжените сили на Република България с качествен кадрови потенциал, е съобразено с настоящия етап на развитие на страната и свързаните с него характеристики и тенденции на военното дело. В този контекст, набирането на кадри придобиват особено значение, а приносът им създава възможности, за нарастване способностите на военните формирования от въоръжените сили за изпълнение на техните задачи, както в мирно, така и във военно време</a:t>
            </a:r>
            <a:r>
              <a:rPr lang="ru-RU" altLang="bg-BG">
                <a:latin typeface="Times New Roman" panose="02020603050405020304" pitchFamily="18" charset="0"/>
                <a:cs typeface="Times New Roman" panose="02020603050405020304" pitchFamily="18" charset="0"/>
              </a:rPr>
              <a:t>. </a:t>
            </a:r>
            <a:endParaRPr lang="en-US" altLang="bg-BG" sz="1100">
              <a:latin typeface="Arial" panose="020B0604020202020204" pitchFamily="34" charset="0"/>
              <a:cs typeface="Times New Roman" panose="02020603050405020304" pitchFamily="18" charset="0"/>
            </a:endParaRPr>
          </a:p>
        </p:txBody>
      </p:sp>
      <p:pic>
        <p:nvPicPr>
          <p:cNvPr id="7" name="Picture 17">
            <a:extLst>
              <a:ext uri="{FF2B5EF4-FFF2-40B4-BE49-F238E27FC236}">
                <a16:creationId xmlns:a16="http://schemas.microsoft.com/office/drawing/2014/main" id="{D0515D9A-5CB3-85BC-CC92-E011A006F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3241675"/>
            <a:ext cx="3725862"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a:extLst>
              <a:ext uri="{FF2B5EF4-FFF2-40B4-BE49-F238E27FC236}">
                <a16:creationId xmlns:a16="http://schemas.microsoft.com/office/drawing/2014/main" id="{5AB440DA-519A-4B78-E2A5-5FFAA2AB4B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888" y="3241675"/>
            <a:ext cx="38227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a:extLst>
              <a:ext uri="{FF2B5EF4-FFF2-40B4-BE49-F238E27FC236}">
                <a16:creationId xmlns:a16="http://schemas.microsoft.com/office/drawing/2014/main" id="{6EDE42D0-996B-5955-48CE-0F923BE58F75}"/>
              </a:ext>
            </a:extLst>
          </p:cNvPr>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8015288" y="3241675"/>
            <a:ext cx="39243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Footer Placeholder 4">
            <a:extLst>
              <a:ext uri="{FF2B5EF4-FFF2-40B4-BE49-F238E27FC236}">
                <a16:creationId xmlns:a16="http://schemas.microsoft.com/office/drawing/2014/main" id="{F44935F3-A51E-77E4-CBFE-071A67B76367}"/>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Контейнер за номер на слайда 3">
            <a:extLst>
              <a:ext uri="{FF2B5EF4-FFF2-40B4-BE49-F238E27FC236}">
                <a16:creationId xmlns:a16="http://schemas.microsoft.com/office/drawing/2014/main" id="{A4196049-6FAF-B22B-85F5-10694821CF57}"/>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A11C316-1905-4493-AB5B-1650725D6D0B}" type="slidenum">
              <a:rPr lang="en-GB" altLang="bg-BG"/>
              <a:pPr/>
              <a:t>20</a:t>
            </a:fld>
            <a:endParaRPr lang="en-GB" altLang="bg-BG"/>
          </a:p>
        </p:txBody>
      </p:sp>
      <p:sp>
        <p:nvSpPr>
          <p:cNvPr id="6" name="Текстово поле 5">
            <a:extLst>
              <a:ext uri="{FF2B5EF4-FFF2-40B4-BE49-F238E27FC236}">
                <a16:creationId xmlns:a16="http://schemas.microsoft.com/office/drawing/2014/main" id="{A98EF71E-7D16-2BC5-A640-FB54FB51EDBE}"/>
              </a:ext>
            </a:extLst>
          </p:cNvPr>
          <p:cNvSpPr txBox="1"/>
          <p:nvPr/>
        </p:nvSpPr>
        <p:spPr>
          <a:xfrm>
            <a:off x="3475038" y="1081088"/>
            <a:ext cx="8070850" cy="4413250"/>
          </a:xfrm>
          <a:prstGeom prst="rect">
            <a:avLst/>
          </a:prstGeom>
          <a:noFill/>
        </p:spPr>
        <p:txBody>
          <a:bodyPr>
            <a:spAutoFit/>
          </a:bodyPr>
          <a:lstStyle/>
          <a:p>
            <a:pPr indent="457200" algn="ctr" fontAlgn="auto">
              <a:lnSpc>
                <a:spcPct val="107000"/>
              </a:lnSpc>
              <a:spcBef>
                <a:spcPts val="0"/>
              </a:spcBef>
              <a:spcAft>
                <a:spcPts val="600"/>
              </a:spcAft>
              <a:defRPr/>
            </a:pPr>
            <a:r>
              <a:rPr lang="bg-BG" kern="100" dirty="0">
                <a:ea typeface="Calibri" panose="020F0502020204030204" pitchFamily="34" charset="0"/>
                <a:cs typeface="Times New Roman" panose="02020603050405020304" pitchFamily="18" charset="0"/>
              </a:rPr>
              <a:t> </a:t>
            </a:r>
            <a:r>
              <a:rPr lang="bg-BG" sz="2000" kern="100" dirty="0">
                <a:ea typeface="Calibri" panose="020F0502020204030204" pitchFamily="34" charset="0"/>
                <a:cs typeface="Times New Roman" panose="02020603050405020304" pitchFamily="18" charset="0"/>
              </a:rPr>
              <a:t>Дейност на военното окръжия за приемането на кандидати за служба в доброволния резерв:</a:t>
            </a:r>
            <a:endParaRPr lang="bg-BG" sz="20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600"/>
              </a:spcAft>
              <a:defRPr/>
            </a:pPr>
            <a:r>
              <a:rPr lang="bg-BG" sz="2000" kern="100" dirty="0">
                <a:ea typeface="Calibri" panose="020F0502020204030204" pitchFamily="34" charset="0"/>
                <a:cs typeface="Times New Roman" panose="02020603050405020304" pitchFamily="18" charset="0"/>
              </a:rPr>
              <a:t> - проверка за наличието на необходимите документи;</a:t>
            </a:r>
          </a:p>
          <a:p>
            <a:pPr indent="457200" algn="just" fontAlgn="auto">
              <a:lnSpc>
                <a:spcPct val="107000"/>
              </a:lnSpc>
              <a:spcBef>
                <a:spcPts val="0"/>
              </a:spcBef>
              <a:spcAft>
                <a:spcPts val="600"/>
              </a:spcAft>
              <a:defRPr/>
            </a:pPr>
            <a:r>
              <a:rPr lang="bg-BG" sz="2000" kern="100" dirty="0">
                <a:ea typeface="Calibri" panose="020F0502020204030204" pitchFamily="34" charset="0"/>
                <a:cs typeface="Times New Roman" panose="02020603050405020304" pitchFamily="18" charset="0"/>
              </a:rPr>
              <a:t>- окомплектоване на документите , съгласно изискванията;</a:t>
            </a:r>
          </a:p>
          <a:p>
            <a:pPr indent="457200" algn="just" fontAlgn="auto">
              <a:lnSpc>
                <a:spcPct val="107000"/>
              </a:lnSpc>
              <a:spcBef>
                <a:spcPts val="0"/>
              </a:spcBef>
              <a:spcAft>
                <a:spcPts val="600"/>
              </a:spcAft>
              <a:defRPr/>
            </a:pPr>
            <a:r>
              <a:rPr lang="bg-BG" sz="2000" kern="100" dirty="0">
                <a:ea typeface="Calibri" panose="020F0502020204030204" pitchFamily="34" charset="0"/>
                <a:cs typeface="Times New Roman" panose="02020603050405020304" pitchFamily="18" charset="0"/>
              </a:rPr>
              <a:t> -  изготвяне на списъци на допуснатите и на недопуснатите до конкурса кандидати;</a:t>
            </a:r>
          </a:p>
          <a:p>
            <a:pPr indent="457200" algn="just" fontAlgn="auto">
              <a:lnSpc>
                <a:spcPct val="107000"/>
              </a:lnSpc>
              <a:spcBef>
                <a:spcPts val="0"/>
              </a:spcBef>
              <a:spcAft>
                <a:spcPts val="600"/>
              </a:spcAft>
              <a:defRPr/>
            </a:pPr>
            <a:r>
              <a:rPr lang="bg-BG" sz="2000" kern="100" dirty="0">
                <a:ea typeface="Calibri" panose="020F0502020204030204" pitchFamily="34" charset="0"/>
                <a:cs typeface="Times New Roman" panose="02020603050405020304" pitchFamily="18" charset="0"/>
              </a:rPr>
              <a:t>- връщане  на документите на кандидатите, които не отговарят на изискванията за участие в конкурса в срок с мотиви по отказа;</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600"/>
              </a:spcAft>
              <a:defRPr/>
            </a:pPr>
            <a:r>
              <a:rPr lang="bg-BG" sz="2000" kern="100" dirty="0">
                <a:ea typeface="Calibri" panose="020F0502020204030204" pitchFamily="34" charset="0"/>
                <a:cs typeface="Times New Roman" panose="02020603050405020304" pitchFamily="18" charset="0"/>
              </a:rPr>
              <a:t>      - изпращат документите на кандидатите, които отговарят на изискванията за участие в конкурса, на комисията за провеждане на същия;</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6083" name="Footer Placeholder 4">
            <a:extLst>
              <a:ext uri="{FF2B5EF4-FFF2-40B4-BE49-F238E27FC236}">
                <a16:creationId xmlns:a16="http://schemas.microsoft.com/office/drawing/2014/main" id="{E0AB7140-DA4F-CAB3-9484-DD2E87D2077F}"/>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pic>
        <p:nvPicPr>
          <p:cNvPr id="46084" name="Picture 1">
            <a:extLst>
              <a:ext uri="{FF2B5EF4-FFF2-40B4-BE49-F238E27FC236}">
                <a16:creationId xmlns:a16="http://schemas.microsoft.com/office/drawing/2014/main" id="{6A4C2F56-DA98-B593-B24D-71C8BC1C7E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288" y="1824038"/>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Контейнер за номер на слайда 3">
            <a:extLst>
              <a:ext uri="{FF2B5EF4-FFF2-40B4-BE49-F238E27FC236}">
                <a16:creationId xmlns:a16="http://schemas.microsoft.com/office/drawing/2014/main" id="{1D4AD6CD-0E2A-3811-E9DF-118A98EDDCE5}"/>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2043E45-5E9D-4BA1-A579-849D75965BB4}" type="slidenum">
              <a:rPr lang="en-GB" altLang="bg-BG"/>
              <a:pPr/>
              <a:t>21</a:t>
            </a:fld>
            <a:endParaRPr lang="en-GB" altLang="bg-BG"/>
          </a:p>
        </p:txBody>
      </p:sp>
      <p:sp>
        <p:nvSpPr>
          <p:cNvPr id="6" name="Текстово поле 5">
            <a:extLst>
              <a:ext uri="{FF2B5EF4-FFF2-40B4-BE49-F238E27FC236}">
                <a16:creationId xmlns:a16="http://schemas.microsoft.com/office/drawing/2014/main" id="{6F846E35-3554-339D-98EE-A1C9D71A04B3}"/>
              </a:ext>
            </a:extLst>
          </p:cNvPr>
          <p:cNvSpPr txBox="1"/>
          <p:nvPr/>
        </p:nvSpPr>
        <p:spPr>
          <a:xfrm>
            <a:off x="5486400" y="1443038"/>
            <a:ext cx="6227763" cy="3838575"/>
          </a:xfrm>
          <a:prstGeom prst="rect">
            <a:avLst/>
          </a:prstGeom>
          <a:noFill/>
        </p:spPr>
        <p:txBody>
          <a:bodyPr>
            <a:spAutoFit/>
          </a:bodyPr>
          <a:lstStyle/>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 провежда конкурса при условията и по реда, определени със заповедта на министъра на отбраната или на оправомощеното от него длъжностно лице;</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 изготвя протокол, в който класира кандидатите за всяка длъжност по низходящ ред и го изпраща до министъра на отбраната или оправомощеното от него длъжностно лице с предложение за сключване на договор с класираните на първо място кандидати; </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 писмено уведомява кандидатите за резултатите от класирането чрез съответната структура на ЦВО и връща документите на </a:t>
            </a:r>
            <a:r>
              <a:rPr lang="bg-BG" kern="100" dirty="0" err="1">
                <a:ea typeface="Calibri" panose="020F0502020204030204" pitchFamily="34" charset="0"/>
                <a:cs typeface="Times New Roman" panose="02020603050405020304" pitchFamily="18" charset="0"/>
              </a:rPr>
              <a:t>некласираните</a:t>
            </a:r>
            <a:r>
              <a:rPr lang="bg-BG" kern="100" dirty="0">
                <a:ea typeface="Calibri" panose="020F0502020204030204" pitchFamily="34" charset="0"/>
                <a:cs typeface="Times New Roman" panose="02020603050405020304" pitchFamily="18" charset="0"/>
              </a:rPr>
              <a:t> кандидати в 5-дневен срок след завършване на конкурса.</a:t>
            </a: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8131" name="Text Box 24">
            <a:extLst>
              <a:ext uri="{FF2B5EF4-FFF2-40B4-BE49-F238E27FC236}">
                <a16:creationId xmlns:a16="http://schemas.microsoft.com/office/drawing/2014/main" id="{3DF77427-8EBC-5373-429F-14A515E848F1}"/>
              </a:ext>
            </a:extLst>
          </p:cNvPr>
          <p:cNvSpPr txBox="1">
            <a:spLocks noChangeArrowheads="1"/>
          </p:cNvSpPr>
          <p:nvPr/>
        </p:nvSpPr>
        <p:spPr bwMode="auto">
          <a:xfrm>
            <a:off x="690563" y="917575"/>
            <a:ext cx="11023600" cy="3683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bg-BG" altLang="bg-BG" b="1">
                <a:solidFill>
                  <a:srgbClr val="FF0000"/>
                </a:solidFill>
                <a:latin typeface="Arial" panose="020B0604020202020204" pitchFamily="34" charset="0"/>
                <a:cs typeface="Times New Roman" panose="02020603050405020304" pitchFamily="18" charset="0"/>
              </a:rPr>
              <a:t> </a:t>
            </a:r>
            <a:r>
              <a:rPr lang="bg-BG" altLang="bg-BG" b="1">
                <a:latin typeface="Arial" panose="020B0604020202020204" pitchFamily="34" charset="0"/>
                <a:cs typeface="Times New Roman" panose="02020603050405020304" pitchFamily="18" charset="0"/>
              </a:rPr>
              <a:t>Комисията за провеждане на конкурса</a:t>
            </a:r>
          </a:p>
        </p:txBody>
      </p:sp>
      <p:pic>
        <p:nvPicPr>
          <p:cNvPr id="48132" name="Картина 7" descr="Картина, която съдържа на закрито, обзавеждане, стена, маса&#10;&#10;Описанието е генерирано автоматично">
            <a:extLst>
              <a:ext uri="{FF2B5EF4-FFF2-40B4-BE49-F238E27FC236}">
                <a16:creationId xmlns:a16="http://schemas.microsoft.com/office/drawing/2014/main" id="{82107D50-B286-F03B-EACA-33FBD08713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997075"/>
            <a:ext cx="4918075"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Footer Placeholder 4">
            <a:extLst>
              <a:ext uri="{FF2B5EF4-FFF2-40B4-BE49-F238E27FC236}">
                <a16:creationId xmlns:a16="http://schemas.microsoft.com/office/drawing/2014/main" id="{9F59AD48-9FCD-8657-12DE-C282C9A0E792}"/>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Контейнер за номер на слайда 3">
            <a:extLst>
              <a:ext uri="{FF2B5EF4-FFF2-40B4-BE49-F238E27FC236}">
                <a16:creationId xmlns:a16="http://schemas.microsoft.com/office/drawing/2014/main" id="{BBE870E3-2FB3-4343-60ED-F501F11C21EB}"/>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75471B2-16C9-40D2-A1DB-177022215A88}" type="slidenum">
              <a:rPr lang="en-GB" altLang="bg-BG"/>
              <a:pPr/>
              <a:t>22</a:t>
            </a:fld>
            <a:endParaRPr lang="en-GB" altLang="bg-BG"/>
          </a:p>
        </p:txBody>
      </p:sp>
      <p:sp>
        <p:nvSpPr>
          <p:cNvPr id="6" name="Текстово поле 5">
            <a:extLst>
              <a:ext uri="{FF2B5EF4-FFF2-40B4-BE49-F238E27FC236}">
                <a16:creationId xmlns:a16="http://schemas.microsoft.com/office/drawing/2014/main" id="{F96C3B9C-B17D-2097-34EA-7A90334006BB}"/>
              </a:ext>
            </a:extLst>
          </p:cNvPr>
          <p:cNvSpPr txBox="1"/>
          <p:nvPr/>
        </p:nvSpPr>
        <p:spPr>
          <a:xfrm>
            <a:off x="6215063" y="1576388"/>
            <a:ext cx="5499100" cy="4535487"/>
          </a:xfrm>
          <a:prstGeom prst="rect">
            <a:avLst/>
          </a:prstGeom>
          <a:noFill/>
        </p:spPr>
        <p:txBody>
          <a:bodyPr>
            <a:spAutoFit/>
          </a:bodyPr>
          <a:lstStyle/>
          <a:p>
            <a:pPr indent="457200" algn="just" fontAlgn="auto">
              <a:lnSpc>
                <a:spcPct val="107000"/>
              </a:lnSpc>
              <a:spcBef>
                <a:spcPts val="0"/>
              </a:spcBef>
              <a:spcAft>
                <a:spcPts val="800"/>
              </a:spcAft>
              <a:defRPr/>
            </a:pPr>
            <a:r>
              <a:rPr lang="bg-BG" sz="2000" kern="100" dirty="0">
                <a:ea typeface="Calibri" panose="020F0502020204030204" pitchFamily="34" charset="0"/>
                <a:cs typeface="Times New Roman" panose="02020603050405020304" pitchFamily="18" charset="0"/>
              </a:rPr>
              <a:t>Договорът за служба в доброволния резерв е тристранен и се подписва от:</a:t>
            </a:r>
          </a:p>
          <a:p>
            <a:pPr indent="457200" algn="just" fontAlgn="auto">
              <a:lnSpc>
                <a:spcPct val="107000"/>
              </a:lnSpc>
              <a:spcBef>
                <a:spcPts val="0"/>
              </a:spcBef>
              <a:spcAft>
                <a:spcPts val="800"/>
              </a:spcAft>
              <a:defRPr/>
            </a:pPr>
            <a:r>
              <a:rPr lang="bg-BG" sz="2000" kern="100" dirty="0">
                <a:ea typeface="Calibri" panose="020F0502020204030204" pitchFamily="34" charset="0"/>
                <a:cs typeface="Times New Roman" panose="02020603050405020304" pitchFamily="18" charset="0"/>
              </a:rPr>
              <a:t> - резервиста;</a:t>
            </a:r>
          </a:p>
          <a:p>
            <a:pPr indent="457200" algn="just" fontAlgn="auto">
              <a:lnSpc>
                <a:spcPct val="107000"/>
              </a:lnSpc>
              <a:spcBef>
                <a:spcPts val="0"/>
              </a:spcBef>
              <a:spcAft>
                <a:spcPts val="800"/>
              </a:spcAft>
              <a:defRPr/>
            </a:pPr>
            <a:r>
              <a:rPr lang="bg-BG" sz="2000" kern="100" dirty="0">
                <a:ea typeface="Calibri" panose="020F0502020204030204" pitchFamily="34" charset="0"/>
                <a:cs typeface="Times New Roman" panose="02020603050405020304" pitchFamily="18" charset="0"/>
              </a:rPr>
              <a:t> - от министъра на отбраната или от оправомощено от него длъжностно лице;</a:t>
            </a:r>
          </a:p>
          <a:p>
            <a:pPr indent="457200" algn="just" fontAlgn="auto">
              <a:lnSpc>
                <a:spcPct val="107000"/>
              </a:lnSpc>
              <a:spcBef>
                <a:spcPts val="0"/>
              </a:spcBef>
              <a:spcAft>
                <a:spcPts val="800"/>
              </a:spcAft>
              <a:defRPr/>
            </a:pPr>
            <a:r>
              <a:rPr lang="bg-BG" sz="2000" kern="100" dirty="0">
                <a:ea typeface="Calibri" panose="020F0502020204030204" pitchFamily="34" charset="0"/>
                <a:cs typeface="Times New Roman" panose="02020603050405020304" pitchFamily="18" charset="0"/>
              </a:rPr>
              <a:t>-от работодателя /органа по назначаване на резервиста. </a:t>
            </a:r>
          </a:p>
          <a:p>
            <a:pPr indent="457200" algn="just" fontAlgn="auto">
              <a:lnSpc>
                <a:spcPct val="107000"/>
              </a:lnSpc>
              <a:spcBef>
                <a:spcPts val="0"/>
              </a:spcBef>
              <a:spcAft>
                <a:spcPts val="800"/>
              </a:spcAft>
              <a:defRPr/>
            </a:pPr>
            <a:r>
              <a:rPr lang="bg-BG" sz="2000" kern="100" dirty="0">
                <a:ea typeface="Calibri" panose="020F0502020204030204" pitchFamily="34" charset="0"/>
                <a:cs typeface="Times New Roman" panose="02020603050405020304" pitchFamily="18" charset="0"/>
              </a:rPr>
              <a:t>Максималният срок на договора за служба в доброволния резерв е не по-дълъг от 5 години. </a:t>
            </a:r>
          </a:p>
          <a:p>
            <a:pPr indent="457200" algn="just" fontAlgn="auto">
              <a:lnSpc>
                <a:spcPct val="107000"/>
              </a:lnSpc>
              <a:spcBef>
                <a:spcPts val="0"/>
              </a:spcBef>
              <a:spcAft>
                <a:spcPts val="800"/>
              </a:spcAft>
              <a:defRPr/>
            </a:pPr>
            <a:r>
              <a:rPr lang="bg-BG" sz="2000" kern="100" dirty="0">
                <a:ea typeface="Calibri" panose="020F0502020204030204" pitchFamily="34" charset="0"/>
                <a:cs typeface="Times New Roman" panose="02020603050405020304" pitchFamily="18" charset="0"/>
              </a:rPr>
              <a:t>Договорът може да се удължи със същия срок още веднъж</a:t>
            </a:r>
            <a:r>
              <a:rPr lang="bg-BG" kern="100" dirty="0">
                <a:ea typeface="Calibri" panose="020F0502020204030204" pitchFamily="34" charset="0"/>
                <a:cs typeface="Times New Roman" panose="02020603050405020304" pitchFamily="18" charset="0"/>
              </a:rPr>
              <a:t>.</a:t>
            </a: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0179" name="Картина 6" descr="Картина, която съдържа човек, дрехи, костюм, на закрито&#10;&#10;Описанието е генерирано автоматично">
            <a:extLst>
              <a:ext uri="{FF2B5EF4-FFF2-40B4-BE49-F238E27FC236}">
                <a16:creationId xmlns:a16="http://schemas.microsoft.com/office/drawing/2014/main" id="{4CC9EA68-F365-F4A7-3704-CCA240AEA0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00213"/>
            <a:ext cx="5418137"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24">
            <a:extLst>
              <a:ext uri="{FF2B5EF4-FFF2-40B4-BE49-F238E27FC236}">
                <a16:creationId xmlns:a16="http://schemas.microsoft.com/office/drawing/2014/main" id="{51F46141-A20E-77FC-4DAD-CBD90C5750BD}"/>
              </a:ext>
            </a:extLst>
          </p:cNvPr>
          <p:cNvSpPr txBox="1">
            <a:spLocks noChangeArrowheads="1"/>
          </p:cNvSpPr>
          <p:nvPr/>
        </p:nvSpPr>
        <p:spPr bwMode="auto">
          <a:xfrm>
            <a:off x="468313" y="917575"/>
            <a:ext cx="11245850" cy="3683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bg-BG" b="1">
                <a:solidFill>
                  <a:srgbClr val="FF0000"/>
                </a:solidFill>
                <a:latin typeface="Times New Roman" panose="02020603050405020304" pitchFamily="18" charset="0"/>
                <a:cs typeface="Times New Roman" panose="02020603050405020304" pitchFamily="18" charset="0"/>
              </a:rPr>
              <a:t> </a:t>
            </a:r>
            <a:r>
              <a:rPr lang="bg-BG" altLang="bg-BG" b="1">
                <a:latin typeface="Arial" panose="020B0604020202020204" pitchFamily="34" charset="0"/>
                <a:cs typeface="Times New Roman" panose="02020603050405020304" pitchFamily="18" charset="0"/>
              </a:rPr>
              <a:t>Договор за служба в доброволния резерв</a:t>
            </a:r>
            <a:endParaRPr lang="en-US" altLang="bg-BG">
              <a:latin typeface="Arial" panose="020B0604020202020204" pitchFamily="34" charset="0"/>
              <a:cs typeface="Times New Roman" panose="02020603050405020304" pitchFamily="18" charset="0"/>
            </a:endParaRPr>
          </a:p>
        </p:txBody>
      </p:sp>
      <p:sp>
        <p:nvSpPr>
          <p:cNvPr id="50181" name="Footer Placeholder 4">
            <a:extLst>
              <a:ext uri="{FF2B5EF4-FFF2-40B4-BE49-F238E27FC236}">
                <a16:creationId xmlns:a16="http://schemas.microsoft.com/office/drawing/2014/main" id="{BD6E3A71-B4A3-DE73-A3D5-B9FDF776026A}"/>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Контейнер за номер на слайда 3">
            <a:extLst>
              <a:ext uri="{FF2B5EF4-FFF2-40B4-BE49-F238E27FC236}">
                <a16:creationId xmlns:a16="http://schemas.microsoft.com/office/drawing/2014/main" id="{C718BAA6-9EBC-0907-D1D5-B26E8B72190E}"/>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008E545-B2FE-43CB-BC2B-388B4C4A693A}" type="slidenum">
              <a:rPr lang="en-GB" altLang="bg-BG"/>
              <a:pPr/>
              <a:t>23</a:t>
            </a:fld>
            <a:endParaRPr lang="en-GB" altLang="bg-BG"/>
          </a:p>
        </p:txBody>
      </p:sp>
      <p:sp>
        <p:nvSpPr>
          <p:cNvPr id="6" name="Текстово поле 5">
            <a:extLst>
              <a:ext uri="{FF2B5EF4-FFF2-40B4-BE49-F238E27FC236}">
                <a16:creationId xmlns:a16="http://schemas.microsoft.com/office/drawing/2014/main" id="{0F6CA98F-1201-0CCD-7CDA-536EB8095060}"/>
              </a:ext>
            </a:extLst>
          </p:cNvPr>
          <p:cNvSpPr txBox="1"/>
          <p:nvPr/>
        </p:nvSpPr>
        <p:spPr>
          <a:xfrm>
            <a:off x="6827838" y="1601788"/>
            <a:ext cx="4886325" cy="4535487"/>
          </a:xfrm>
          <a:prstGeom prst="rect">
            <a:avLst/>
          </a:prstGeom>
          <a:noFill/>
        </p:spPr>
        <p:txBody>
          <a:bodyPr>
            <a:spAutoFit/>
          </a:bodyPr>
          <a:lstStyle/>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Разположение за активна служба е период от време, през който резервистът не е извикан на активна служба, но е в готовност за нейното изпълнение.</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Резервистът получава основно и допълнителни възнаграждения или част от тях пропорционално на продължителността на активната служба. </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За времето на разположение за активна служба резервистите имат допълнителни права. </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Времето на разположение за активна служба в доброволния резерв не се смята за трудов и осигурителен стаж. </a:t>
            </a:r>
            <a:r>
              <a:rPr lang="bg-BG" kern="100" dirty="0">
                <a:latin typeface="Calibri" panose="020F0502020204030204" pitchFamily="34" charset="0"/>
                <a:ea typeface="Calibri" panose="020F0502020204030204" pitchFamily="34" charset="0"/>
                <a:cs typeface="Times New Roman" panose="02020603050405020304" pitchFamily="18" charset="0"/>
              </a:rPr>
              <a:t> </a:t>
            </a: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2227" name="Картина 8" descr="Картина, която съдържа войник, армия, Военна организация, камуфлаж&#10;&#10;Описанието е генерирано автоматично">
            <a:extLst>
              <a:ext uri="{FF2B5EF4-FFF2-40B4-BE49-F238E27FC236}">
                <a16:creationId xmlns:a16="http://schemas.microsoft.com/office/drawing/2014/main" id="{A7FA87EE-780D-1635-320D-4D38562A1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046288"/>
            <a:ext cx="6172200"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24">
            <a:extLst>
              <a:ext uri="{FF2B5EF4-FFF2-40B4-BE49-F238E27FC236}">
                <a16:creationId xmlns:a16="http://schemas.microsoft.com/office/drawing/2014/main" id="{7BDDACC5-261F-B053-786B-CE8940A55109}"/>
              </a:ext>
            </a:extLst>
          </p:cNvPr>
          <p:cNvSpPr txBox="1">
            <a:spLocks noChangeArrowheads="1"/>
          </p:cNvSpPr>
          <p:nvPr/>
        </p:nvSpPr>
        <p:spPr bwMode="auto">
          <a:xfrm>
            <a:off x="468313" y="917575"/>
            <a:ext cx="11245850" cy="3683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bg-BG" altLang="bg-BG" b="1">
                <a:latin typeface="Arial" panose="020B0604020202020204" pitchFamily="34" charset="0"/>
                <a:cs typeface="Times New Roman" panose="02020603050405020304" pitchFamily="18" charset="0"/>
              </a:rPr>
              <a:t>Разположение за активна служба</a:t>
            </a:r>
            <a:endParaRPr lang="en-US" altLang="bg-BG">
              <a:latin typeface="Arial" panose="020B0604020202020204" pitchFamily="34" charset="0"/>
              <a:cs typeface="Times New Roman" panose="02020603050405020304" pitchFamily="18" charset="0"/>
            </a:endParaRPr>
          </a:p>
        </p:txBody>
      </p:sp>
      <p:sp>
        <p:nvSpPr>
          <p:cNvPr id="52229" name="Footer Placeholder 4">
            <a:extLst>
              <a:ext uri="{FF2B5EF4-FFF2-40B4-BE49-F238E27FC236}">
                <a16:creationId xmlns:a16="http://schemas.microsoft.com/office/drawing/2014/main" id="{6508A14E-A019-6EA0-6CB3-27ECAAF97FF3}"/>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Контейнер за номер на слайда 3">
            <a:extLst>
              <a:ext uri="{FF2B5EF4-FFF2-40B4-BE49-F238E27FC236}">
                <a16:creationId xmlns:a16="http://schemas.microsoft.com/office/drawing/2014/main" id="{1966F4FF-B9E1-2C21-5DC3-917A0882BCF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9E2D84F-7648-42EE-B334-1531DFF69DD3}" type="slidenum">
              <a:rPr lang="en-GB" altLang="bg-BG"/>
              <a:pPr/>
              <a:t>24</a:t>
            </a:fld>
            <a:endParaRPr lang="en-GB" altLang="bg-BG"/>
          </a:p>
        </p:txBody>
      </p:sp>
      <p:sp>
        <p:nvSpPr>
          <p:cNvPr id="6" name="Текстово поле 5">
            <a:extLst>
              <a:ext uri="{FF2B5EF4-FFF2-40B4-BE49-F238E27FC236}">
                <a16:creationId xmlns:a16="http://schemas.microsoft.com/office/drawing/2014/main" id="{D85B0C26-2A44-A724-93D9-DE8FD19C1FBB}"/>
              </a:ext>
            </a:extLst>
          </p:cNvPr>
          <p:cNvSpPr txBox="1"/>
          <p:nvPr/>
        </p:nvSpPr>
        <p:spPr>
          <a:xfrm>
            <a:off x="566738" y="1412875"/>
            <a:ext cx="6172200" cy="4032250"/>
          </a:xfrm>
          <a:prstGeom prst="rect">
            <a:avLst/>
          </a:prstGeom>
          <a:noFill/>
        </p:spPr>
        <p:txBody>
          <a:bodyPr>
            <a:spAutoFit/>
          </a:bodyPr>
          <a:lstStyle/>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Работодателят/органът по назначаването, с който резервистът е в трудово или служебно правоотношение, има право на парично обезщетение от държавата за времето, през което резервистът е бил на активна служба.</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Резервистите по време на активна служба в доброволния резерв носят униформа и отличителни знаци, определени със заповед на министъра на отбраната. За високи постижения в службата в резерва и за заслуги към отбраната на страната, резервистите могат да бъдат награждавани от министъра на отбраната с отличия и награди. Левовата равностойност на наградите не се облага с данък.</a:t>
            </a: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4275" name="Picture 16">
            <a:extLst>
              <a:ext uri="{FF2B5EF4-FFF2-40B4-BE49-F238E27FC236}">
                <a16:creationId xmlns:a16="http://schemas.microsoft.com/office/drawing/2014/main" id="{4F727D13-EFE1-270F-43FC-3A819D6CC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288" y="1703388"/>
            <a:ext cx="4114800"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Footer Placeholder 4">
            <a:extLst>
              <a:ext uri="{FF2B5EF4-FFF2-40B4-BE49-F238E27FC236}">
                <a16:creationId xmlns:a16="http://schemas.microsoft.com/office/drawing/2014/main" id="{E2B6FCD2-0F5B-64A8-B227-A976EAE18A5F}"/>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Контейнер за номер на слайда 3">
            <a:extLst>
              <a:ext uri="{FF2B5EF4-FFF2-40B4-BE49-F238E27FC236}">
                <a16:creationId xmlns:a16="http://schemas.microsoft.com/office/drawing/2014/main" id="{DFD1EF17-5BEB-9D7E-C1F7-1772E7098C4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3030587-1E5A-4EEB-8071-1A8B8D0D540B}" type="slidenum">
              <a:rPr lang="en-GB" altLang="bg-BG"/>
              <a:pPr/>
              <a:t>25</a:t>
            </a:fld>
            <a:endParaRPr lang="en-GB" altLang="bg-BG"/>
          </a:p>
        </p:txBody>
      </p:sp>
      <p:sp>
        <p:nvSpPr>
          <p:cNvPr id="6" name="Текстово поле 5">
            <a:extLst>
              <a:ext uri="{FF2B5EF4-FFF2-40B4-BE49-F238E27FC236}">
                <a16:creationId xmlns:a16="http://schemas.microsoft.com/office/drawing/2014/main" id="{B646091B-BF81-E398-DE7A-6D0BA407CB1F}"/>
              </a:ext>
            </a:extLst>
          </p:cNvPr>
          <p:cNvSpPr txBox="1"/>
          <p:nvPr/>
        </p:nvSpPr>
        <p:spPr>
          <a:xfrm>
            <a:off x="6591300" y="1858963"/>
            <a:ext cx="5335588" cy="4440237"/>
          </a:xfrm>
          <a:prstGeom prst="rect">
            <a:avLst/>
          </a:prstGeom>
          <a:noFill/>
        </p:spPr>
        <p:txBody>
          <a:bodyPr>
            <a:spAutoFit/>
          </a:bodyPr>
          <a:lstStyle/>
          <a:p>
            <a:pPr indent="457200" algn="just" fontAlgn="auto">
              <a:lnSpc>
                <a:spcPct val="107000"/>
              </a:lnSpc>
              <a:spcBef>
                <a:spcPts val="0"/>
              </a:spcBef>
              <a:spcAft>
                <a:spcPts val="800"/>
              </a:spcAft>
              <a:defRPr/>
            </a:pPr>
            <a:r>
              <a:rPr lang="bg-BG" b="1" kern="100" dirty="0">
                <a:ea typeface="Calibri" panose="020F0502020204030204" pitchFamily="34" charset="0"/>
                <a:cs typeface="Times New Roman" panose="02020603050405020304" pitchFamily="18" charset="0"/>
              </a:rPr>
              <a:t> </a:t>
            </a:r>
            <a:r>
              <a:rPr lang="bg-BG" sz="2000" kern="100" dirty="0">
                <a:ea typeface="Calibri" panose="020F0502020204030204" pitchFamily="34" charset="0"/>
                <a:cs typeface="Times New Roman" panose="02020603050405020304" pitchFamily="18" charset="0"/>
              </a:rPr>
              <a:t>Срочна служба в доброволния резерв се изпълнява от резервиста за срок до 6 месеца.</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2000" kern="100" dirty="0">
                <a:ea typeface="Calibri" panose="020F0502020204030204" pitchFamily="34" charset="0"/>
                <a:cs typeface="Times New Roman" panose="02020603050405020304" pitchFamily="18" charset="0"/>
              </a:rPr>
              <a:t>Срочната служба в доброволния резерв включва последователно преминаване на през няколко етапа:</a:t>
            </a:r>
          </a:p>
          <a:p>
            <a:pPr indent="457200" algn="just" fontAlgn="auto">
              <a:lnSpc>
                <a:spcPct val="107000"/>
              </a:lnSpc>
              <a:spcBef>
                <a:spcPts val="0"/>
              </a:spcBef>
              <a:spcAft>
                <a:spcPts val="800"/>
              </a:spcAft>
              <a:defRPr/>
            </a:pPr>
            <a:r>
              <a:rPr lang="ru-RU" sz="2000" kern="100" dirty="0">
                <a:ea typeface="Calibri" panose="020F0502020204030204" pitchFamily="34" charset="0"/>
              </a:rPr>
              <a:t>- начална военна подготовка – 1 месец;</a:t>
            </a:r>
          </a:p>
          <a:p>
            <a:pPr indent="457200" algn="just" fontAlgn="auto">
              <a:lnSpc>
                <a:spcPct val="107000"/>
              </a:lnSpc>
              <a:spcBef>
                <a:spcPts val="0"/>
              </a:spcBef>
              <a:spcAft>
                <a:spcPts val="800"/>
              </a:spcAft>
              <a:defRPr/>
            </a:pPr>
            <a:r>
              <a:rPr lang="ru-RU" sz="2000" kern="100" dirty="0">
                <a:ea typeface="Calibri" panose="020F0502020204030204" pitchFamily="34" charset="0"/>
              </a:rPr>
              <a:t>- специална военна подготовка – 2 месеца;</a:t>
            </a:r>
          </a:p>
          <a:p>
            <a:pPr indent="457200" algn="just" fontAlgn="auto">
              <a:lnSpc>
                <a:spcPct val="107000"/>
              </a:lnSpc>
              <a:spcBef>
                <a:spcPts val="0"/>
              </a:spcBef>
              <a:spcAft>
                <a:spcPts val="800"/>
              </a:spcAft>
              <a:defRPr/>
            </a:pPr>
            <a:r>
              <a:rPr lang="ru-RU" sz="2000" kern="100" dirty="0">
                <a:ea typeface="Calibri" panose="020F0502020204030204" pitchFamily="34" charset="0"/>
              </a:rPr>
              <a:t>- изпълнение на задачи в състава на военни формирования от въоръжените сили – 3 месеца.</a:t>
            </a:r>
          </a:p>
        </p:txBody>
      </p:sp>
      <p:sp>
        <p:nvSpPr>
          <p:cNvPr id="56323" name="Text Box 24">
            <a:extLst>
              <a:ext uri="{FF2B5EF4-FFF2-40B4-BE49-F238E27FC236}">
                <a16:creationId xmlns:a16="http://schemas.microsoft.com/office/drawing/2014/main" id="{3237EACC-DA8B-CAE4-6B7A-3348D0887A08}"/>
              </a:ext>
            </a:extLst>
          </p:cNvPr>
          <p:cNvSpPr txBox="1">
            <a:spLocks noChangeArrowheads="1"/>
          </p:cNvSpPr>
          <p:nvPr/>
        </p:nvSpPr>
        <p:spPr bwMode="auto">
          <a:xfrm>
            <a:off x="635000" y="898525"/>
            <a:ext cx="11023600" cy="369888"/>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bg-BG" b="1">
                <a:solidFill>
                  <a:srgbClr val="FF0000"/>
                </a:solidFill>
                <a:latin typeface="Times New Roman" panose="02020603050405020304" pitchFamily="18" charset="0"/>
                <a:cs typeface="Times New Roman" panose="02020603050405020304" pitchFamily="18" charset="0"/>
              </a:rPr>
              <a:t> </a:t>
            </a:r>
            <a:r>
              <a:rPr lang="bg-BG" altLang="bg-BG" b="1">
                <a:latin typeface="Arial" panose="020B0604020202020204" pitchFamily="34" charset="0"/>
                <a:cs typeface="Times New Roman" panose="02020603050405020304" pitchFamily="18" charset="0"/>
              </a:rPr>
              <a:t>3. Приемане на срочна служба в доброволния резерв.</a:t>
            </a:r>
            <a:endParaRPr lang="bg-BG" altLang="bg-BG">
              <a:latin typeface="Arial" panose="020B0604020202020204" pitchFamily="34" charset="0"/>
              <a:cs typeface="Times New Roman" panose="02020603050405020304" pitchFamily="18" charset="0"/>
            </a:endParaRPr>
          </a:p>
        </p:txBody>
      </p:sp>
      <p:pic>
        <p:nvPicPr>
          <p:cNvPr id="56324" name="Картина 9" descr="Картина, която съдържа дрехи, човек, Военна организация, военна униформа&#10;&#10;Описанието е генерирано автоматично">
            <a:extLst>
              <a:ext uri="{FF2B5EF4-FFF2-40B4-BE49-F238E27FC236}">
                <a16:creationId xmlns:a16="http://schemas.microsoft.com/office/drawing/2014/main" id="{70B36799-1CD6-64A9-672E-548FE67B8C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1719263"/>
            <a:ext cx="5715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Footer Placeholder 4">
            <a:extLst>
              <a:ext uri="{FF2B5EF4-FFF2-40B4-BE49-F238E27FC236}">
                <a16:creationId xmlns:a16="http://schemas.microsoft.com/office/drawing/2014/main" id="{4795A508-F414-322F-6009-CD907F0C31D4}"/>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Контейнер за номер на слайда 3">
            <a:extLst>
              <a:ext uri="{FF2B5EF4-FFF2-40B4-BE49-F238E27FC236}">
                <a16:creationId xmlns:a16="http://schemas.microsoft.com/office/drawing/2014/main" id="{3AE9BFD0-3571-7262-D20F-CA536139C64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37CA51D-78B4-41FD-8EB2-A52ED8574B69}" type="slidenum">
              <a:rPr lang="en-GB" altLang="bg-BG"/>
              <a:pPr/>
              <a:t>26</a:t>
            </a:fld>
            <a:endParaRPr lang="en-GB" altLang="bg-BG"/>
          </a:p>
        </p:txBody>
      </p:sp>
      <p:sp>
        <p:nvSpPr>
          <p:cNvPr id="6" name="Текстово поле 5">
            <a:extLst>
              <a:ext uri="{FF2B5EF4-FFF2-40B4-BE49-F238E27FC236}">
                <a16:creationId xmlns:a16="http://schemas.microsoft.com/office/drawing/2014/main" id="{AC73550F-CE1C-BC49-ED6B-49D9A4819EAD}"/>
              </a:ext>
            </a:extLst>
          </p:cNvPr>
          <p:cNvSpPr txBox="1"/>
          <p:nvPr/>
        </p:nvSpPr>
        <p:spPr>
          <a:xfrm>
            <a:off x="533400" y="1268413"/>
            <a:ext cx="11393488" cy="5116512"/>
          </a:xfrm>
          <a:prstGeom prst="rect">
            <a:avLst/>
          </a:prstGeom>
          <a:noFill/>
        </p:spPr>
        <p:txBody>
          <a:bodyPr>
            <a:spAutoFit/>
          </a:bodyPr>
          <a:lstStyle/>
          <a:p>
            <a:pPr indent="457200" algn="ctr" fontAlgn="auto">
              <a:lnSpc>
                <a:spcPct val="107000"/>
              </a:lnSpc>
              <a:spcBef>
                <a:spcPts val="0"/>
              </a:spcBef>
              <a:spcAft>
                <a:spcPts val="800"/>
              </a:spcAft>
              <a:defRPr/>
            </a:pPr>
            <a:r>
              <a:rPr lang="bg-BG" sz="2000" kern="100" dirty="0">
                <a:ea typeface="Calibri" panose="020F0502020204030204" pitchFamily="34" charset="0"/>
                <a:cs typeface="Times New Roman" panose="02020603050405020304" pitchFamily="18" charset="0"/>
              </a:rPr>
              <a:t>Изисквания за приемане на срочна служба в ДР:</a:t>
            </a:r>
          </a:p>
          <a:p>
            <a:pPr indent="457200" algn="just" fontAlgn="auto">
              <a:spcBef>
                <a:spcPts val="0"/>
              </a:spcBef>
              <a:spcAft>
                <a:spcPts val="800"/>
              </a:spcAft>
              <a:defRPr/>
            </a:pPr>
            <a:r>
              <a:rPr lang="bg-BG" sz="2000" kern="100" dirty="0">
                <a:ea typeface="Calibri" panose="020F0502020204030204" pitchFamily="34" charset="0"/>
                <a:cs typeface="Times New Roman" panose="02020603050405020304" pitchFamily="18" charset="0"/>
              </a:rPr>
              <a:t>- </a:t>
            </a:r>
            <a:r>
              <a:rPr lang="bg-BG" sz="2000" kern="100" dirty="0">
                <a:ea typeface="Calibri" panose="020F0502020204030204" pitchFamily="34" charset="0"/>
              </a:rPr>
              <a:t>да са пълнолетни български граждани</a:t>
            </a:r>
          </a:p>
          <a:p>
            <a:pPr indent="457200" algn="just" fontAlgn="auto">
              <a:spcBef>
                <a:spcPts val="0"/>
              </a:spcBef>
              <a:spcAft>
                <a:spcPts val="800"/>
              </a:spcAft>
              <a:defRPr/>
            </a:pPr>
            <a:r>
              <a:rPr lang="ru-RU" sz="2000" kern="100" dirty="0">
                <a:ea typeface="Calibri" panose="020F0502020204030204" pitchFamily="34" charset="0"/>
              </a:rPr>
              <a:t>- да имат завършено най-малко основно образование;</a:t>
            </a:r>
          </a:p>
          <a:p>
            <a:pPr indent="457200" algn="just" fontAlgn="auto">
              <a:spcBef>
                <a:spcPts val="0"/>
              </a:spcBef>
              <a:spcAft>
                <a:spcPts val="800"/>
              </a:spcAft>
              <a:defRPr/>
            </a:pPr>
            <a:r>
              <a:rPr lang="ru-RU" sz="2000" kern="100" dirty="0">
                <a:ea typeface="Calibri" panose="020F0502020204030204" pitchFamily="34" charset="0"/>
              </a:rPr>
              <a:t>- да са години за служба в доброволния резерв;</a:t>
            </a:r>
          </a:p>
          <a:p>
            <a:pPr indent="457200" algn="just" fontAlgn="auto">
              <a:spcBef>
                <a:spcPts val="0"/>
              </a:spcBef>
              <a:spcAft>
                <a:spcPts val="800"/>
              </a:spcAft>
              <a:defRPr/>
            </a:pPr>
            <a:r>
              <a:rPr lang="ru-RU" sz="2000" kern="100" dirty="0">
                <a:ea typeface="Calibri" panose="020F0502020204030204" pitchFamily="34" charset="0"/>
              </a:rPr>
              <a:t>- да са психологично пригодни за служба в доброволния резерв;</a:t>
            </a:r>
          </a:p>
          <a:p>
            <a:pPr indent="457200" algn="just" fontAlgn="auto">
              <a:spcBef>
                <a:spcPts val="0"/>
              </a:spcBef>
              <a:spcAft>
                <a:spcPts val="800"/>
              </a:spcAft>
              <a:defRPr/>
            </a:pPr>
            <a:r>
              <a:rPr lang="ru-RU" sz="2000" kern="100" dirty="0">
                <a:ea typeface="Calibri" panose="020F0502020204030204" pitchFamily="34" charset="0"/>
              </a:rPr>
              <a:t>- да не са осъждани за умишлено престъпление от общ характер, независимо от реабилитацията;</a:t>
            </a:r>
          </a:p>
          <a:p>
            <a:pPr indent="457200" algn="just" fontAlgn="auto">
              <a:spcBef>
                <a:spcPts val="0"/>
              </a:spcBef>
              <a:spcAft>
                <a:spcPts val="800"/>
              </a:spcAft>
              <a:defRPr/>
            </a:pPr>
            <a:r>
              <a:rPr lang="ru-RU" sz="2000" kern="100" dirty="0">
                <a:ea typeface="Calibri" panose="020F0502020204030204" pitchFamily="34" charset="0"/>
              </a:rPr>
              <a:t>- срещу тях да няма образувано наказателно производство за умишлено престъпление от общ характер;</a:t>
            </a:r>
          </a:p>
          <a:p>
            <a:pPr indent="457200" algn="just" fontAlgn="auto">
              <a:spcBef>
                <a:spcPts val="0"/>
              </a:spcBef>
              <a:spcAft>
                <a:spcPts val="800"/>
              </a:spcAft>
              <a:defRPr/>
            </a:pPr>
            <a:r>
              <a:rPr lang="ru-RU" sz="2000" kern="100" dirty="0">
                <a:ea typeface="Calibri" panose="020F0502020204030204" pitchFamily="34" charset="0"/>
              </a:rPr>
              <a:t>- да нямат друго гражданство;</a:t>
            </a:r>
          </a:p>
          <a:p>
            <a:pPr indent="457200" algn="just" fontAlgn="auto">
              <a:spcBef>
                <a:spcPts val="0"/>
              </a:spcBef>
              <a:spcAft>
                <a:spcPts val="800"/>
              </a:spcAft>
              <a:defRPr/>
            </a:pPr>
            <a:r>
              <a:rPr lang="ru-RU" sz="2000" kern="100" dirty="0">
                <a:ea typeface="Calibri" panose="020F0502020204030204" pitchFamily="34" charset="0"/>
              </a:rPr>
              <a:t>- да не навършват 40 години в годината на кандидатстване;</a:t>
            </a:r>
          </a:p>
          <a:p>
            <a:pPr indent="457200" algn="just" fontAlgn="auto">
              <a:spcBef>
                <a:spcPts val="0"/>
              </a:spcBef>
              <a:spcAft>
                <a:spcPts val="800"/>
              </a:spcAft>
              <a:defRPr/>
            </a:pPr>
            <a:r>
              <a:rPr lang="ru-RU" sz="2000" kern="100" dirty="0">
                <a:ea typeface="Calibri" panose="020F0502020204030204" pitchFamily="34" charset="0"/>
              </a:rPr>
              <a:t>- да нямат премината военна служба, срочна служба или военна подготовка.</a:t>
            </a:r>
          </a:p>
          <a:p>
            <a:pPr indent="457200" algn="just" fontAlgn="auto">
              <a:lnSpc>
                <a:spcPct val="107000"/>
              </a:lnSpc>
              <a:spcBef>
                <a:spcPts val="0"/>
              </a:spcBef>
              <a:spcAft>
                <a:spcPts val="800"/>
              </a:spcAft>
              <a:defRPr/>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8371" name="Text Box 24">
            <a:extLst>
              <a:ext uri="{FF2B5EF4-FFF2-40B4-BE49-F238E27FC236}">
                <a16:creationId xmlns:a16="http://schemas.microsoft.com/office/drawing/2014/main" id="{DD0F7D9C-D67B-F4C3-19DA-4EB6260F8D0C}"/>
              </a:ext>
            </a:extLst>
          </p:cNvPr>
          <p:cNvSpPr txBox="1">
            <a:spLocks noChangeArrowheads="1"/>
          </p:cNvSpPr>
          <p:nvPr/>
        </p:nvSpPr>
        <p:spPr bwMode="auto">
          <a:xfrm>
            <a:off x="635000" y="898525"/>
            <a:ext cx="11023600" cy="369888"/>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ru-RU" altLang="bg-BG" b="1">
                <a:solidFill>
                  <a:srgbClr val="FF0000"/>
                </a:solidFill>
                <a:latin typeface="Times New Roman" panose="02020603050405020304" pitchFamily="18" charset="0"/>
                <a:cs typeface="Times New Roman" panose="02020603050405020304" pitchFamily="18" charset="0"/>
              </a:rPr>
              <a:t> </a:t>
            </a:r>
            <a:r>
              <a:rPr lang="bg-BG" altLang="bg-BG" b="1">
                <a:latin typeface="Arial" panose="020B0604020202020204" pitchFamily="34" charset="0"/>
                <a:cs typeface="Times New Roman" panose="02020603050405020304" pitchFamily="18" charset="0"/>
              </a:rPr>
              <a:t>3. Приемане на срочна служба в доброволния резерв.</a:t>
            </a:r>
            <a:endParaRPr lang="bg-BG" altLang="bg-BG">
              <a:latin typeface="Arial" panose="020B0604020202020204" pitchFamily="34" charset="0"/>
              <a:cs typeface="Times New Roman" panose="02020603050405020304" pitchFamily="18" charset="0"/>
            </a:endParaRPr>
          </a:p>
        </p:txBody>
      </p:sp>
      <p:sp>
        <p:nvSpPr>
          <p:cNvPr id="58372" name="Footer Placeholder 4">
            <a:extLst>
              <a:ext uri="{FF2B5EF4-FFF2-40B4-BE49-F238E27FC236}">
                <a16:creationId xmlns:a16="http://schemas.microsoft.com/office/drawing/2014/main" id="{A3C2C89B-0C7F-6A14-B4BE-AEECBA918A70}"/>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Контейнер за номер на слайда 3">
            <a:extLst>
              <a:ext uri="{FF2B5EF4-FFF2-40B4-BE49-F238E27FC236}">
                <a16:creationId xmlns:a16="http://schemas.microsoft.com/office/drawing/2014/main" id="{7B62FD9D-F751-93A6-D179-7C297173BF2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67473AD-4D7E-43C7-A576-4B364D05104C}" type="slidenum">
              <a:rPr lang="en-GB" altLang="bg-BG"/>
              <a:pPr/>
              <a:t>27</a:t>
            </a:fld>
            <a:endParaRPr lang="en-GB" altLang="bg-BG"/>
          </a:p>
        </p:txBody>
      </p:sp>
      <p:sp>
        <p:nvSpPr>
          <p:cNvPr id="60418" name="Текстово поле 5">
            <a:extLst>
              <a:ext uri="{FF2B5EF4-FFF2-40B4-BE49-F238E27FC236}">
                <a16:creationId xmlns:a16="http://schemas.microsoft.com/office/drawing/2014/main" id="{D833F7B5-FC80-6C14-1582-0EE652C2BD59}"/>
              </a:ext>
            </a:extLst>
          </p:cNvPr>
          <p:cNvSpPr txBox="1">
            <a:spLocks noChangeArrowheads="1"/>
          </p:cNvSpPr>
          <p:nvPr/>
        </p:nvSpPr>
        <p:spPr bwMode="auto">
          <a:xfrm>
            <a:off x="522288" y="1579563"/>
            <a:ext cx="5414962"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lnSpc>
                <a:spcPct val="114000"/>
              </a:lnSpc>
            </a:pPr>
            <a:r>
              <a:rPr lang="bg-BG" altLang="bg-BG">
                <a:latin typeface="Arial" panose="020B0604020202020204" pitchFamily="34" charset="0"/>
                <a:cs typeface="Times New Roman" panose="02020603050405020304" pitchFamily="18" charset="0"/>
              </a:rPr>
              <a:t>За времето на срочната служба в доброволния резерв резервистът получава основно месечно възнаграждение в съответствие със заеманата длъжност и присвоеното военно звание.</a:t>
            </a:r>
            <a:endParaRPr lang="en-US" altLang="bg-BG">
              <a:latin typeface="Arial" panose="020B0604020202020204" pitchFamily="34" charset="0"/>
              <a:cs typeface="Times New Roman" panose="02020603050405020304" pitchFamily="18" charset="0"/>
            </a:endParaRPr>
          </a:p>
          <a:p>
            <a:pPr algn="just">
              <a:lnSpc>
                <a:spcPct val="114000"/>
              </a:lnSpc>
            </a:pPr>
            <a:r>
              <a:rPr lang="bg-BG" altLang="bg-BG">
                <a:latin typeface="Arial" panose="020B0604020202020204" pitchFamily="34" charset="0"/>
                <a:cs typeface="Times New Roman" panose="02020603050405020304" pitchFamily="18" charset="0"/>
              </a:rPr>
              <a:t>Размерът на основното месечно възнаграждение се определя с акт на министъра на отбраната.</a:t>
            </a:r>
            <a:endParaRPr lang="en-US" altLang="bg-BG">
              <a:latin typeface="Arial" panose="020B0604020202020204" pitchFamily="34" charset="0"/>
              <a:cs typeface="Times New Roman" panose="02020603050405020304" pitchFamily="18" charset="0"/>
            </a:endParaRPr>
          </a:p>
          <a:p>
            <a:pPr algn="just">
              <a:lnSpc>
                <a:spcPct val="114000"/>
              </a:lnSpc>
            </a:pPr>
            <a:r>
              <a:rPr lang="bg-BG" altLang="bg-BG">
                <a:latin typeface="Arial" panose="020B0604020202020204" pitchFamily="34" charset="0"/>
                <a:cs typeface="Times New Roman" panose="02020603050405020304" pitchFamily="18" charset="0"/>
              </a:rPr>
              <a:t>По време на изпълнение на срочната служба в доброволния резерв на резервиста се осигурява настаняване.</a:t>
            </a:r>
            <a:endParaRPr lang="en-US" altLang="bg-BG">
              <a:latin typeface="Arial" panose="020B0604020202020204" pitchFamily="34" charset="0"/>
              <a:cs typeface="Times New Roman" panose="02020603050405020304" pitchFamily="18" charset="0"/>
            </a:endParaRPr>
          </a:p>
          <a:p>
            <a:pPr algn="just">
              <a:lnSpc>
                <a:spcPct val="114000"/>
              </a:lnSpc>
            </a:pPr>
            <a:r>
              <a:rPr lang="bg-BG" altLang="bg-BG">
                <a:latin typeface="Arial" panose="020B0604020202020204" pitchFamily="34" charset="0"/>
                <a:cs typeface="Times New Roman" panose="02020603050405020304" pitchFamily="18" charset="0"/>
              </a:rPr>
              <a:t>На резервистите</a:t>
            </a:r>
            <a:r>
              <a:rPr lang="en-US" altLang="bg-BG">
                <a:latin typeface="Arial" panose="020B0604020202020204" pitchFamily="34" charset="0"/>
                <a:cs typeface="Times New Roman" panose="02020603050405020304" pitchFamily="18" charset="0"/>
              </a:rPr>
              <a:t> </a:t>
            </a:r>
            <a:r>
              <a:rPr lang="bg-BG" altLang="bg-BG">
                <a:latin typeface="Arial" panose="020B0604020202020204" pitchFamily="34" charset="0"/>
                <a:cs typeface="Times New Roman" panose="02020603050405020304" pitchFamily="18" charset="0"/>
              </a:rPr>
              <a:t>се полага платен отпуск в размер 8 работни дни.</a:t>
            </a:r>
            <a:endParaRPr lang="en-US" altLang="bg-BG">
              <a:latin typeface="Arial" panose="020B0604020202020204" pitchFamily="34" charset="0"/>
              <a:cs typeface="Times New Roman" panose="02020603050405020304" pitchFamily="18" charset="0"/>
            </a:endParaRPr>
          </a:p>
        </p:txBody>
      </p:sp>
      <p:sp>
        <p:nvSpPr>
          <p:cNvPr id="60419" name="Footer Placeholder 4">
            <a:extLst>
              <a:ext uri="{FF2B5EF4-FFF2-40B4-BE49-F238E27FC236}">
                <a16:creationId xmlns:a16="http://schemas.microsoft.com/office/drawing/2014/main" id="{E60C9D2A-A7C8-0B10-6560-0BC5D5D21081}"/>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pic>
        <p:nvPicPr>
          <p:cNvPr id="5" name="Picture 14">
            <a:extLst>
              <a:ext uri="{FF2B5EF4-FFF2-40B4-BE49-F238E27FC236}">
                <a16:creationId xmlns:a16="http://schemas.microsoft.com/office/drawing/2014/main" id="{9870B049-9AB3-5AD6-2FF0-23AC8BF41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1558925"/>
            <a:ext cx="5414963"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Контейнер за номер на слайда 3">
            <a:extLst>
              <a:ext uri="{FF2B5EF4-FFF2-40B4-BE49-F238E27FC236}">
                <a16:creationId xmlns:a16="http://schemas.microsoft.com/office/drawing/2014/main" id="{CE9AA070-ED54-6FE4-B36E-37C3103DEB11}"/>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110B30F-5851-4595-9D04-11C04C94EBBB}" type="slidenum">
              <a:rPr lang="en-GB" altLang="bg-BG"/>
              <a:pPr/>
              <a:t>28</a:t>
            </a:fld>
            <a:endParaRPr lang="en-GB" altLang="bg-BG"/>
          </a:p>
        </p:txBody>
      </p:sp>
      <p:sp>
        <p:nvSpPr>
          <p:cNvPr id="62466" name="Текстово поле 5">
            <a:extLst>
              <a:ext uri="{FF2B5EF4-FFF2-40B4-BE49-F238E27FC236}">
                <a16:creationId xmlns:a16="http://schemas.microsoft.com/office/drawing/2014/main" id="{295A8B46-6955-43DA-D284-86312A69AA63}"/>
              </a:ext>
            </a:extLst>
          </p:cNvPr>
          <p:cNvSpPr txBox="1">
            <a:spLocks noChangeArrowheads="1"/>
          </p:cNvSpPr>
          <p:nvPr/>
        </p:nvSpPr>
        <p:spPr bwMode="auto">
          <a:xfrm>
            <a:off x="6280150" y="1212850"/>
            <a:ext cx="5411788"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lnSpc>
                <a:spcPct val="114000"/>
              </a:lnSpc>
            </a:pPr>
            <a:r>
              <a:rPr lang="bg-BG" altLang="bg-BG">
                <a:latin typeface="Arial" panose="020B0604020202020204" pitchFamily="34" charset="0"/>
                <a:cs typeface="Times New Roman" panose="02020603050405020304" pitchFamily="18" charset="0"/>
              </a:rPr>
              <a:t>След изпълнение на договора за срочна служба в доброволния резерв</a:t>
            </a:r>
            <a:r>
              <a:rPr lang="en-US" altLang="bg-BG">
                <a:latin typeface="Arial" panose="020B0604020202020204" pitchFamily="34" charset="0"/>
                <a:cs typeface="Times New Roman" panose="02020603050405020304" pitchFamily="18" charset="0"/>
              </a:rPr>
              <a:t> </a:t>
            </a:r>
            <a:r>
              <a:rPr lang="bg-BG" altLang="bg-BG">
                <a:latin typeface="Arial" panose="020B0604020202020204" pitchFamily="34" charset="0"/>
                <a:cs typeface="Times New Roman" panose="02020603050405020304" pitchFamily="18" charset="0"/>
              </a:rPr>
              <a:t>българските граждани могат да бъдат приети без провеждане на конкурс:</a:t>
            </a:r>
            <a:endParaRPr lang="en-US" altLang="bg-BG">
              <a:latin typeface="Arial" panose="020B0604020202020204" pitchFamily="34" charset="0"/>
              <a:cs typeface="Times New Roman" panose="02020603050405020304" pitchFamily="18" charset="0"/>
            </a:endParaRPr>
          </a:p>
          <a:p>
            <a:pPr algn="just">
              <a:lnSpc>
                <a:spcPct val="114000"/>
              </a:lnSpc>
            </a:pPr>
            <a:r>
              <a:rPr lang="bg-BG" altLang="bg-BG">
                <a:latin typeface="Arial" panose="020B0604020202020204" pitchFamily="34" charset="0"/>
                <a:cs typeface="Times New Roman" panose="02020603050405020304" pitchFamily="18" charset="0"/>
              </a:rPr>
              <a:t>- на военна служба;</a:t>
            </a:r>
            <a:endParaRPr lang="en-US" altLang="bg-BG">
              <a:latin typeface="Arial" panose="020B0604020202020204" pitchFamily="34" charset="0"/>
              <a:cs typeface="Times New Roman" panose="02020603050405020304" pitchFamily="18" charset="0"/>
            </a:endParaRPr>
          </a:p>
          <a:p>
            <a:pPr algn="just">
              <a:lnSpc>
                <a:spcPct val="114000"/>
              </a:lnSpc>
            </a:pPr>
            <a:r>
              <a:rPr lang="bg-BG" altLang="bg-BG">
                <a:latin typeface="Arial" panose="020B0604020202020204" pitchFamily="34" charset="0"/>
                <a:cs typeface="Times New Roman" panose="02020603050405020304" pitchFamily="18" charset="0"/>
              </a:rPr>
              <a:t>- на служба в доброволния резерв.</a:t>
            </a:r>
            <a:endParaRPr lang="en-US" altLang="bg-BG">
              <a:latin typeface="Arial" panose="020B0604020202020204" pitchFamily="34" charset="0"/>
              <a:cs typeface="Times New Roman" panose="02020603050405020304" pitchFamily="18" charset="0"/>
            </a:endParaRPr>
          </a:p>
          <a:p>
            <a:pPr algn="just">
              <a:lnSpc>
                <a:spcPct val="114000"/>
              </a:lnSpc>
            </a:pPr>
            <a:r>
              <a:rPr lang="bg-BG" altLang="bg-BG">
                <a:latin typeface="Arial" panose="020B0604020202020204" pitchFamily="34" charset="0"/>
                <a:cs typeface="Times New Roman" panose="02020603050405020304" pitchFamily="18" charset="0"/>
              </a:rPr>
              <a:t>Българските граждани, преминали срочна служба в доброволния резерв се ползват с предимство при кандидатстване за работа в държавната администрация, в т. ч. в органите и структурите в системата за защита на националната сигурност, при постигнати равни крайни резултати от проведената</a:t>
            </a:r>
            <a:r>
              <a:rPr lang="en-US" altLang="bg-BG">
                <a:latin typeface="Arial" panose="020B0604020202020204" pitchFamily="34" charset="0"/>
                <a:cs typeface="Times New Roman" panose="02020603050405020304" pitchFamily="18" charset="0"/>
              </a:rPr>
              <a:t> </a:t>
            </a:r>
            <a:r>
              <a:rPr lang="bg-BG" altLang="bg-BG">
                <a:latin typeface="Arial" panose="020B0604020202020204" pitchFamily="34" charset="0"/>
                <a:cs typeface="Times New Roman" panose="02020603050405020304" pitchFamily="18" charset="0"/>
              </a:rPr>
              <a:t>процедура.</a:t>
            </a:r>
            <a:endParaRPr lang="en-US" altLang="bg-BG" sz="1100">
              <a:latin typeface="Arial" panose="020B0604020202020204" pitchFamily="34" charset="0"/>
              <a:cs typeface="Times New Roman" panose="02020603050405020304" pitchFamily="18" charset="0"/>
            </a:endParaRPr>
          </a:p>
        </p:txBody>
      </p:sp>
      <p:pic>
        <p:nvPicPr>
          <p:cNvPr id="62467" name="Картина 4" descr="Картина, която съдържа небе, войник, армия, Военен камуфлаж&#10;&#10;Описанието е генерирано автоматично">
            <a:extLst>
              <a:ext uri="{FF2B5EF4-FFF2-40B4-BE49-F238E27FC236}">
                <a16:creationId xmlns:a16="http://schemas.microsoft.com/office/drawing/2014/main" id="{CD26A7E7-6705-9DFA-5F65-DF430E7445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238" y="1663700"/>
            <a:ext cx="5465762"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Footer Placeholder 4">
            <a:extLst>
              <a:ext uri="{FF2B5EF4-FFF2-40B4-BE49-F238E27FC236}">
                <a16:creationId xmlns:a16="http://schemas.microsoft.com/office/drawing/2014/main" id="{6A0BB301-15A8-3C5F-5413-601FA4108E62}"/>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Контейнер за номер на слайда 3">
            <a:extLst>
              <a:ext uri="{FF2B5EF4-FFF2-40B4-BE49-F238E27FC236}">
                <a16:creationId xmlns:a16="http://schemas.microsoft.com/office/drawing/2014/main" id="{27D70DD1-6B28-C4A2-466B-1983E5D1E16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7FF29FF-816A-4350-B4FD-BDE2E1298FC3}" type="slidenum">
              <a:rPr lang="en-GB" altLang="bg-BG"/>
              <a:pPr/>
              <a:t>29</a:t>
            </a:fld>
            <a:endParaRPr lang="en-GB" altLang="bg-BG"/>
          </a:p>
        </p:txBody>
      </p:sp>
      <p:sp>
        <p:nvSpPr>
          <p:cNvPr id="5" name="Text Box 24">
            <a:extLst>
              <a:ext uri="{FF2B5EF4-FFF2-40B4-BE49-F238E27FC236}">
                <a16:creationId xmlns:a16="http://schemas.microsoft.com/office/drawing/2014/main" id="{210253B6-7355-234D-52F0-B51699F26006}"/>
              </a:ext>
            </a:extLst>
          </p:cNvPr>
          <p:cNvSpPr txBox="1">
            <a:spLocks noChangeArrowheads="1"/>
          </p:cNvSpPr>
          <p:nvPr/>
        </p:nvSpPr>
        <p:spPr bwMode="auto">
          <a:xfrm>
            <a:off x="468313" y="917575"/>
            <a:ext cx="11245850" cy="669925"/>
          </a:xfrm>
          <a:prstGeom prst="rect">
            <a:avLst/>
          </a:prstGeom>
          <a:solidFill>
            <a:srgbClr val="99FFCC"/>
          </a:solidFill>
          <a:ln>
            <a:noFill/>
          </a:ln>
          <a:effectLst/>
        </p:spPr>
        <p:txBody>
          <a:bodyPr>
            <a:spAutoFit/>
          </a:bodyPr>
          <a:lstStyle/>
          <a:p>
            <a:pPr algn="ctr" fontAlgn="auto">
              <a:lnSpc>
                <a:spcPct val="107000"/>
              </a:lnSpc>
              <a:spcBef>
                <a:spcPts val="0"/>
              </a:spcBef>
              <a:spcAft>
                <a:spcPts val="0"/>
              </a:spcAft>
              <a:defRPr/>
            </a:pPr>
            <a:r>
              <a:rPr lang="bg-BG" b="1" kern="100" dirty="0">
                <a:ea typeface="Calibri" panose="020F0502020204030204" pitchFamily="34" charset="0"/>
                <a:cs typeface="Times New Roman" panose="02020603050405020304" pitchFamily="18" charset="0"/>
              </a:rPr>
              <a:t>4. Комплектуване със запасни на военновременни формирования </a:t>
            </a:r>
          </a:p>
          <a:p>
            <a:pPr algn="ctr" fontAlgn="auto">
              <a:lnSpc>
                <a:spcPct val="107000"/>
              </a:lnSpc>
              <a:spcBef>
                <a:spcPts val="0"/>
              </a:spcBef>
              <a:spcAft>
                <a:spcPts val="0"/>
              </a:spcAft>
              <a:defRPr/>
            </a:pPr>
            <a:r>
              <a:rPr lang="bg-BG" b="1" kern="100" dirty="0">
                <a:ea typeface="Calibri" panose="020F0502020204030204" pitchFamily="34" charset="0"/>
                <a:cs typeface="Times New Roman" panose="02020603050405020304" pitchFamily="18" charset="0"/>
              </a:rPr>
              <a:t>от въоръжените сили на Р. България за военно време.</a:t>
            </a:r>
            <a:r>
              <a:rPr lang="bg-BG" kern="100" dirty="0">
                <a:latin typeface="Calibri" panose="020F0502020204030204" pitchFamily="34" charset="0"/>
                <a:ea typeface="Calibri" panose="020F0502020204030204" pitchFamily="34" charset="0"/>
                <a:cs typeface="Times New Roman" panose="02020603050405020304" pitchFamily="18" charset="0"/>
              </a:rPr>
              <a:t> </a:t>
            </a: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4515" name="Footer Placeholder 4">
            <a:extLst>
              <a:ext uri="{FF2B5EF4-FFF2-40B4-BE49-F238E27FC236}">
                <a16:creationId xmlns:a16="http://schemas.microsoft.com/office/drawing/2014/main" id="{23ADBD1F-FAEA-A634-CDBC-4FF7E027EBD2}"/>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pic>
        <p:nvPicPr>
          <p:cNvPr id="64516" name="Picture 19">
            <a:extLst>
              <a:ext uri="{FF2B5EF4-FFF2-40B4-BE49-F238E27FC236}">
                <a16:creationId xmlns:a16="http://schemas.microsoft.com/office/drawing/2014/main" id="{6C2D229F-9965-D5DE-A867-BFDD2F88A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97" r="4752" b="-2"/>
          <a:stretch>
            <a:fillRect/>
          </a:stretch>
        </p:blipFill>
        <p:spPr bwMode="auto">
          <a:xfrm>
            <a:off x="3781425" y="1587500"/>
            <a:ext cx="462915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7">
            <a:extLst>
              <a:ext uri="{FF2B5EF4-FFF2-40B4-BE49-F238E27FC236}">
                <a16:creationId xmlns:a16="http://schemas.microsoft.com/office/drawing/2014/main" id="{F0338AD3-8A55-7C7B-361B-EF3106438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901" r="-5" b="-5"/>
          <a:stretch>
            <a:fillRect/>
          </a:stretch>
        </p:blipFill>
        <p:spPr bwMode="auto">
          <a:xfrm>
            <a:off x="1308100" y="2600325"/>
            <a:ext cx="25908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18">
            <a:extLst>
              <a:ext uri="{FF2B5EF4-FFF2-40B4-BE49-F238E27FC236}">
                <a16:creationId xmlns:a16="http://schemas.microsoft.com/office/drawing/2014/main" id="{F01893B0-10F4-79D8-7FE8-AE5B10AEA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3924" r="2" b="2"/>
          <a:stretch>
            <a:fillRect/>
          </a:stretch>
        </p:blipFill>
        <p:spPr bwMode="auto">
          <a:xfrm>
            <a:off x="8286750" y="2600325"/>
            <a:ext cx="25781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5" name="Line 2">
            <a:extLst>
              <a:ext uri="{FF2B5EF4-FFF2-40B4-BE49-F238E27FC236}">
                <a16:creationId xmlns:a16="http://schemas.microsoft.com/office/drawing/2014/main" id="{8BD62BBF-9B6A-D18A-F0ED-8628C88D0611}"/>
              </a:ext>
            </a:extLst>
          </p:cNvPr>
          <p:cNvSpPr>
            <a:spLocks noChangeShapeType="1"/>
          </p:cNvSpPr>
          <p:nvPr/>
        </p:nvSpPr>
        <p:spPr bwMode="auto">
          <a:xfrm>
            <a:off x="5487988" y="2778125"/>
            <a:ext cx="1587" cy="1588"/>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16408" name="Text Box 24">
            <a:extLst>
              <a:ext uri="{FF2B5EF4-FFF2-40B4-BE49-F238E27FC236}">
                <a16:creationId xmlns:a16="http://schemas.microsoft.com/office/drawing/2014/main" id="{B4D8E88B-A58F-AC45-8C6E-33972C429C56}"/>
              </a:ext>
            </a:extLst>
          </p:cNvPr>
          <p:cNvSpPr txBox="1">
            <a:spLocks noChangeArrowheads="1"/>
          </p:cNvSpPr>
          <p:nvPr/>
        </p:nvSpPr>
        <p:spPr bwMode="auto">
          <a:xfrm>
            <a:off x="409575" y="876300"/>
            <a:ext cx="11430000" cy="646113"/>
          </a:xfrm>
          <a:prstGeom prst="rect">
            <a:avLst/>
          </a:prstGeom>
          <a:solidFill>
            <a:srgbClr val="99FFCC"/>
          </a:solidFill>
          <a:ln>
            <a:noFill/>
          </a:ln>
          <a:effectLst/>
        </p:spPr>
        <p:txBody>
          <a:bodyPr>
            <a:spAutoFit/>
          </a:bodyPr>
          <a:lstStyle>
            <a:lvl1pPr marL="3429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bg-BG" altLang="bg-BG" b="1">
                <a:latin typeface="Arial" panose="020B0604020202020204" pitchFamily="34" charset="0"/>
                <a:cs typeface="Times New Roman" panose="02020603050405020304" pitchFamily="18" charset="0"/>
              </a:rPr>
              <a:t>1. Приемане на военна служба във военните формирования от въоръжените сили на </a:t>
            </a:r>
          </a:p>
          <a:p>
            <a:pPr algn="ctr"/>
            <a:r>
              <a:rPr lang="bg-BG" altLang="bg-BG" b="1">
                <a:latin typeface="Arial" panose="020B0604020202020204" pitchFamily="34" charset="0"/>
                <a:cs typeface="Times New Roman" panose="02020603050405020304" pitchFamily="18" charset="0"/>
              </a:rPr>
              <a:t>Република България.</a:t>
            </a:r>
            <a:endParaRPr lang="en-US" altLang="bg-BG">
              <a:latin typeface="Arial" panose="020B0604020202020204" pitchFamily="34" charset="0"/>
              <a:cs typeface="Times New Roman" panose="02020603050405020304" pitchFamily="18" charset="0"/>
            </a:endParaRPr>
          </a:p>
        </p:txBody>
      </p:sp>
      <p:sp>
        <p:nvSpPr>
          <p:cNvPr id="11267" name="Контейнер за номер на слайда 3">
            <a:extLst>
              <a:ext uri="{FF2B5EF4-FFF2-40B4-BE49-F238E27FC236}">
                <a16:creationId xmlns:a16="http://schemas.microsoft.com/office/drawing/2014/main" id="{7175D6D9-F70D-9418-5AAB-5BA48156D029}"/>
              </a:ext>
            </a:extLst>
          </p:cNvPr>
          <p:cNvSpPr>
            <a:spLocks noGrp="1"/>
          </p:cNvSpPr>
          <p:nvPr>
            <p:ph type="sldNum" sz="quarter" idx="12"/>
          </p:nvPr>
        </p:nvSpPr>
        <p:spPr bwMode="auto">
          <a:xfrm>
            <a:off x="8610600" y="6453188"/>
            <a:ext cx="358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bg-BG" altLang="bg-BG"/>
              <a:t>3</a:t>
            </a:r>
            <a:endParaRPr lang="en-GB" altLang="bg-BG"/>
          </a:p>
        </p:txBody>
      </p:sp>
      <p:sp>
        <p:nvSpPr>
          <p:cNvPr id="4" name="Текстово поле 3">
            <a:extLst>
              <a:ext uri="{FF2B5EF4-FFF2-40B4-BE49-F238E27FC236}">
                <a16:creationId xmlns:a16="http://schemas.microsoft.com/office/drawing/2014/main" id="{401A0CF9-54A9-92BF-4C5A-BAA0483BD114}"/>
              </a:ext>
            </a:extLst>
          </p:cNvPr>
          <p:cNvSpPr txBox="1"/>
          <p:nvPr/>
        </p:nvSpPr>
        <p:spPr>
          <a:xfrm>
            <a:off x="5229225" y="1600200"/>
            <a:ext cx="6353175" cy="3854450"/>
          </a:xfrm>
          <a:prstGeom prst="rect">
            <a:avLst/>
          </a:prstGeom>
          <a:noFill/>
        </p:spPr>
        <p:txBody>
          <a:bodyPr>
            <a:spAutoFit/>
          </a:bodyPr>
          <a:lstStyle/>
          <a:p>
            <a:pPr indent="457200" algn="just" fontAlgn="auto">
              <a:lnSpc>
                <a:spcPct val="114000"/>
              </a:lnSpc>
              <a:spcBef>
                <a:spcPts val="0"/>
              </a:spcBef>
              <a:spcAft>
                <a:spcPts val="0"/>
              </a:spcAft>
              <a:defRPr/>
            </a:pPr>
            <a:r>
              <a:rPr lang="bg-BG" kern="100" dirty="0">
                <a:ea typeface="Calibri" panose="020F0502020204030204" pitchFamily="34" charset="0"/>
                <a:cs typeface="Times New Roman" panose="02020603050405020304" pitchFamily="18" charset="0"/>
              </a:rPr>
              <a:t>Приемането на военна служба в структурите на пряко подчинение на министъра на отбраната и Българската армия се извършва от структурите на Централното военно окръжие (ЦВО) по местоживеене/ постоянен адрес/ или от командирите/ началниците на военни формирования в зависимост от обявените условия за конкурса в заповедта на министъра на отбраната или оправомощено от него лице. Длъжностите, определени за приемане на военна служба, се обявяват на Интернет страницата на Министерството на отбраната </a:t>
            </a:r>
            <a:r>
              <a:rPr lang="bg-BG" u="sng" kern="100" dirty="0">
                <a:solidFill>
                  <a:srgbClr val="0563C1"/>
                </a:solidFill>
                <a:ea typeface="Calibri" panose="020F0502020204030204" pitchFamily="34" charset="0"/>
                <a:cs typeface="Times New Roman" panose="02020603050405020304" pitchFamily="18" charset="0"/>
                <a:hlinkClick r:id="rId3"/>
              </a:rPr>
              <a:t>www.mod.bg</a:t>
            </a:r>
            <a:r>
              <a:rPr lang="bg-BG" kern="100" dirty="0">
                <a:ea typeface="Calibri" panose="020F0502020204030204" pitchFamily="34" charset="0"/>
                <a:cs typeface="Times New Roman" panose="02020603050405020304" pitchFamily="18" charset="0"/>
              </a:rPr>
              <a:t> и на сайта на  ЦВО </a:t>
            </a:r>
            <a:r>
              <a:rPr lang="bg-BG" u="sng" kern="100" dirty="0">
                <a:solidFill>
                  <a:srgbClr val="0563C1"/>
                </a:solidFill>
                <a:ea typeface="Calibri" panose="020F0502020204030204" pitchFamily="34" charset="0"/>
                <a:cs typeface="Times New Roman" panose="02020603050405020304" pitchFamily="18" charset="0"/>
                <a:hlinkClick r:id="rId4"/>
              </a:rPr>
              <a:t>www.comd.bg</a:t>
            </a:r>
            <a:r>
              <a:rPr lang="bg-BG" kern="100" dirty="0">
                <a:ea typeface="Calibri" panose="020F0502020204030204" pitchFamily="34" charset="0"/>
                <a:cs typeface="Times New Roman" panose="02020603050405020304" pitchFamily="18" charset="0"/>
              </a:rPr>
              <a:t>. :</a:t>
            </a:r>
            <a:endParaRPr lang="en-US" dirty="0">
              <a:ea typeface="Times New Roman" panose="02020603050405020304" pitchFamily="18" charset="0"/>
            </a:endParaRPr>
          </a:p>
        </p:txBody>
      </p:sp>
      <p:pic>
        <p:nvPicPr>
          <p:cNvPr id="11269" name="Picture 17">
            <a:extLst>
              <a:ext uri="{FF2B5EF4-FFF2-40B4-BE49-F238E27FC236}">
                <a16:creationId xmlns:a16="http://schemas.microsoft.com/office/drawing/2014/main" id="{9C433EE4-02F6-B897-FFE6-18F30EE2D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2076450"/>
            <a:ext cx="461010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Footer Placeholder 4">
            <a:extLst>
              <a:ext uri="{FF2B5EF4-FFF2-40B4-BE49-F238E27FC236}">
                <a16:creationId xmlns:a16="http://schemas.microsoft.com/office/drawing/2014/main" id="{B374CC00-E175-B031-0C0D-68ECECAC5EFC}"/>
              </a:ext>
            </a:extLst>
          </p:cNvPr>
          <p:cNvSpPr>
            <a:spLocks noGrp="1"/>
          </p:cNvSpPr>
          <p:nvPr>
            <p:ph type="ftr" sz="quarter" idx="11"/>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Контейнер за номер на слайда 3">
            <a:extLst>
              <a:ext uri="{FF2B5EF4-FFF2-40B4-BE49-F238E27FC236}">
                <a16:creationId xmlns:a16="http://schemas.microsoft.com/office/drawing/2014/main" id="{97E7DE5F-E75A-9184-07A9-95DA58E442D8}"/>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3662E7-F0B9-447F-AD48-824B99F713F0}" type="slidenum">
              <a:rPr lang="en-GB" altLang="bg-BG"/>
              <a:pPr/>
              <a:t>30</a:t>
            </a:fld>
            <a:endParaRPr lang="en-GB" altLang="bg-BG"/>
          </a:p>
        </p:txBody>
      </p:sp>
      <p:pic>
        <p:nvPicPr>
          <p:cNvPr id="8" name="Picture 17">
            <a:extLst>
              <a:ext uri="{FF2B5EF4-FFF2-40B4-BE49-F238E27FC236}">
                <a16:creationId xmlns:a16="http://schemas.microsoft.com/office/drawing/2014/main" id="{60D1C711-2B6F-78B8-9895-EFE15E124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4486275"/>
            <a:ext cx="32385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9">
            <a:extLst>
              <a:ext uri="{FF2B5EF4-FFF2-40B4-BE49-F238E27FC236}">
                <a16:creationId xmlns:a16="http://schemas.microsoft.com/office/drawing/2014/main" id="{5ECF1594-5B51-9205-E105-27305307A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736850"/>
            <a:ext cx="3238500" cy="160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Текстово поле 6">
            <a:extLst>
              <a:ext uri="{FF2B5EF4-FFF2-40B4-BE49-F238E27FC236}">
                <a16:creationId xmlns:a16="http://schemas.microsoft.com/office/drawing/2014/main" id="{E3DDD39A-3534-4AB0-40FF-A9C6BF149830}"/>
              </a:ext>
            </a:extLst>
          </p:cNvPr>
          <p:cNvSpPr txBox="1"/>
          <p:nvPr/>
        </p:nvSpPr>
        <p:spPr>
          <a:xfrm>
            <a:off x="688975" y="995363"/>
            <a:ext cx="7105650" cy="6078537"/>
          </a:xfrm>
          <a:prstGeom prst="rect">
            <a:avLst/>
          </a:prstGeom>
          <a:noFill/>
        </p:spPr>
        <p:txBody>
          <a:bodyPr>
            <a:spAutoFit/>
          </a:bodyPr>
          <a:lstStyle/>
          <a:p>
            <a:pPr indent="457200" algn="just" fontAlgn="auto">
              <a:lnSpc>
                <a:spcPct val="107000"/>
              </a:lnSpc>
              <a:spcBef>
                <a:spcPts val="0"/>
              </a:spcBef>
              <a:spcAft>
                <a:spcPts val="0"/>
              </a:spcAft>
              <a:defRPr/>
            </a:pPr>
            <a:r>
              <a:rPr lang="bg-BG" b="1" kern="100" dirty="0">
                <a:ea typeface="Calibri" panose="020F0502020204030204" pitchFamily="34" charset="0"/>
                <a:cs typeface="Times New Roman" panose="02020603050405020304" pitchFamily="18" charset="0"/>
              </a:rPr>
              <a:t>4.2. Запасните трябва да отговарят на едно от следните условия:</a:t>
            </a:r>
            <a:endParaRPr lang="en-US" sz="1100" b="1"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0"/>
              </a:spcAft>
              <a:defRPr/>
            </a:pPr>
            <a:r>
              <a:rPr lang="bg-BG" kern="100" dirty="0">
                <a:ea typeface="Calibri" panose="020F0502020204030204" pitchFamily="34" charset="0"/>
                <a:cs typeface="Times New Roman" panose="02020603050405020304" pitchFamily="18" charset="0"/>
              </a:rPr>
              <a:t>- били са на военна служба;</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0"/>
              </a:spcAft>
              <a:defRPr/>
            </a:pPr>
            <a:r>
              <a:rPr lang="bg-BG" kern="100" dirty="0">
                <a:ea typeface="Calibri" panose="020F0502020204030204" pitchFamily="34" charset="0"/>
                <a:cs typeface="Times New Roman" panose="02020603050405020304" pitchFamily="18" charset="0"/>
              </a:rPr>
              <a:t>- завършили са успешно курс по военна подготовка;</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0"/>
              </a:spcAft>
              <a:defRPr/>
            </a:pPr>
            <a:r>
              <a:rPr lang="bg-BG" kern="100" dirty="0">
                <a:ea typeface="Calibri" panose="020F0502020204030204" pitchFamily="34" charset="0"/>
                <a:cs typeface="Times New Roman" panose="02020603050405020304" pitchFamily="18" charset="0"/>
              </a:rPr>
              <a:t>- прекратили са служебните си правоотношения със структури от националната сигурност на Република България; </a:t>
            </a: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0"/>
              </a:spcAft>
              <a:defRPr/>
            </a:pPr>
            <a:r>
              <a:rPr lang="bg-BG" kern="100" dirty="0">
                <a:ea typeface="Calibri" panose="020F0502020204030204" pitchFamily="34" charset="0"/>
                <a:cs typeface="Times New Roman" panose="02020603050405020304" pitchFamily="18" charset="0"/>
              </a:rPr>
              <a:t>- притежават гражданска специалност, необходима за военните формирования от ВС и за структурите от националната сигурност на Република България.</a:t>
            </a:r>
          </a:p>
          <a:p>
            <a:pPr indent="457200" algn="just" fontAlgn="auto">
              <a:lnSpc>
                <a:spcPct val="107000"/>
              </a:lnSpc>
              <a:spcBef>
                <a:spcPts val="0"/>
              </a:spcBef>
              <a:spcAft>
                <a:spcPts val="0"/>
              </a:spcAft>
              <a:defRPr/>
            </a:pPr>
            <a:r>
              <a:rPr lang="ru-RU" kern="100" dirty="0">
                <a:ea typeface="Calibri" panose="020F0502020204030204" pitchFamily="34" charset="0"/>
                <a:cs typeface="Times New Roman" panose="02020603050405020304" pitchFamily="18" charset="0"/>
              </a:rPr>
              <a:t>Пределната възраст за служба в запаса е:</a:t>
            </a:r>
          </a:p>
          <a:p>
            <a:pPr indent="457200" algn="just" fontAlgn="auto">
              <a:lnSpc>
                <a:spcPct val="107000"/>
              </a:lnSpc>
              <a:spcBef>
                <a:spcPts val="0"/>
              </a:spcBef>
              <a:spcAft>
                <a:spcPts val="0"/>
              </a:spcAft>
              <a:defRPr/>
            </a:pPr>
            <a:r>
              <a:rPr lang="ru-RU" kern="100" dirty="0">
                <a:ea typeface="Calibri" panose="020F0502020204030204" pitchFamily="34" charset="0"/>
                <a:cs typeface="Times New Roman" panose="02020603050405020304" pitchFamily="18" charset="0"/>
              </a:rPr>
              <a:t>1.  за войниците (матросите) - 55 години;</a:t>
            </a:r>
          </a:p>
          <a:p>
            <a:pPr indent="457200" algn="just" fontAlgn="auto">
              <a:lnSpc>
                <a:spcPct val="107000"/>
              </a:lnSpc>
              <a:spcBef>
                <a:spcPts val="0"/>
              </a:spcBef>
              <a:spcAft>
                <a:spcPts val="0"/>
              </a:spcAft>
              <a:defRPr/>
            </a:pPr>
            <a:r>
              <a:rPr lang="ru-RU" kern="100" dirty="0">
                <a:ea typeface="Calibri" panose="020F0502020204030204" pitchFamily="34" charset="0"/>
                <a:cs typeface="Times New Roman" panose="02020603050405020304" pitchFamily="18" charset="0"/>
              </a:rPr>
              <a:t>2. за сержантите (старшините), офицерските кандидати и младшите офицери - 60 години;</a:t>
            </a:r>
          </a:p>
          <a:p>
            <a:pPr indent="457200" algn="just" fontAlgn="auto">
              <a:lnSpc>
                <a:spcPct val="107000"/>
              </a:lnSpc>
              <a:spcBef>
                <a:spcPts val="0"/>
              </a:spcBef>
              <a:spcAft>
                <a:spcPts val="0"/>
              </a:spcAft>
              <a:defRPr/>
            </a:pPr>
            <a:r>
              <a:rPr lang="ru-RU" kern="100" dirty="0">
                <a:ea typeface="Calibri" panose="020F0502020204030204" pitchFamily="34" charset="0"/>
                <a:cs typeface="Times New Roman" panose="02020603050405020304" pitchFamily="18" charset="0"/>
              </a:rPr>
              <a:t>3. за старшите офицери - 62 години;</a:t>
            </a:r>
          </a:p>
          <a:p>
            <a:pPr indent="457200" algn="just" fontAlgn="auto">
              <a:lnSpc>
                <a:spcPct val="107000"/>
              </a:lnSpc>
              <a:spcBef>
                <a:spcPts val="0"/>
              </a:spcBef>
              <a:spcAft>
                <a:spcPts val="0"/>
              </a:spcAft>
              <a:defRPr/>
            </a:pPr>
            <a:r>
              <a:rPr lang="ru-RU" kern="100" dirty="0">
                <a:ea typeface="Calibri" panose="020F0502020204030204" pitchFamily="34" charset="0"/>
                <a:cs typeface="Times New Roman" panose="02020603050405020304" pitchFamily="18" charset="0"/>
              </a:rPr>
              <a:t>4. за офицерите с висши военни звания - 65 години.</a:t>
            </a:r>
          </a:p>
          <a:p>
            <a:pPr indent="457200" algn="just" fontAlgn="auto">
              <a:lnSpc>
                <a:spcPct val="107000"/>
              </a:lnSpc>
              <a:spcBef>
                <a:spcPts val="0"/>
              </a:spcBef>
              <a:spcAft>
                <a:spcPts val="0"/>
              </a:spcAft>
              <a:defRPr/>
            </a:pPr>
            <a:r>
              <a:rPr lang="ru-RU" kern="100" dirty="0">
                <a:ea typeface="Calibri" panose="020F0502020204030204" pitchFamily="34" charset="0"/>
                <a:cs typeface="Times New Roman" panose="02020603050405020304" pitchFamily="18" charset="0"/>
              </a:rPr>
              <a:t>5. за лицата без военна подготовка - 55 години.</a:t>
            </a:r>
          </a:p>
          <a:p>
            <a:pPr indent="457200" algn="just" fontAlgn="auto">
              <a:lnSpc>
                <a:spcPct val="107000"/>
              </a:lnSpc>
              <a:spcBef>
                <a:spcPts val="0"/>
              </a:spcBef>
              <a:spcAft>
                <a:spcPts val="0"/>
              </a:spcAft>
              <a:defRPr/>
            </a:pPr>
            <a:r>
              <a:rPr lang="ru-RU" kern="100" dirty="0">
                <a:ea typeface="Calibri" panose="020F0502020204030204" pitchFamily="34" charset="0"/>
                <a:cs typeface="Times New Roman" panose="02020603050405020304" pitchFamily="18" charset="0"/>
              </a:rPr>
              <a:t>6. за структурите от националната сигурност на Република България - 63 години.</a:t>
            </a:r>
          </a:p>
          <a:p>
            <a:pPr indent="457200" algn="just" fontAlgn="auto">
              <a:lnSpc>
                <a:spcPct val="107000"/>
              </a:lnSpc>
              <a:spcBef>
                <a:spcPts val="0"/>
              </a:spcBef>
              <a:spcAft>
                <a:spcPts val="0"/>
              </a:spcAft>
              <a:defRPr/>
            </a:pPr>
            <a:endParaRPr lang="bg-BG"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0"/>
              </a:spcAft>
              <a:defRPr/>
            </a:pP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0"/>
              </a:spcAft>
              <a:defRPr/>
            </a:pPr>
            <a:endParaRPr lang="en-US" sz="11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6565" name="Footer Placeholder 4">
            <a:extLst>
              <a:ext uri="{FF2B5EF4-FFF2-40B4-BE49-F238E27FC236}">
                <a16:creationId xmlns:a16="http://schemas.microsoft.com/office/drawing/2014/main" id="{70B5D811-E993-FF49-E29B-B1240F3BC955}"/>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4000"/>
                                  </p:stCondLst>
                                  <p:childTnLst>
                                    <p:set>
                                      <p:cBhvr>
                                        <p:cTn id="6" dur="1" fill="hold">
                                          <p:stCondLst>
                                            <p:cond delay="0"/>
                                          </p:stCondLst>
                                        </p:cTn>
                                        <p:tgtEl>
                                          <p:spTgt spid="8"/>
                                        </p:tgtEl>
                                        <p:attrNameLst>
                                          <p:attrName>style.visibility</p:attrName>
                                        </p:attrNameLst>
                                      </p:cBhvr>
                                      <p:to>
                                        <p:strVal val="visible"/>
                                      </p:to>
                                    </p:set>
                                    <p:animEffect transition="in" filter="slide(fromLeft)">
                                      <p:cBhvr>
                                        <p:cTn id="7" dur="3000"/>
                                        <p:tgtEl>
                                          <p:spTgt spid="8"/>
                                        </p:tgtEl>
                                      </p:cBhvr>
                                    </p:animEffect>
                                  </p:childTnLst>
                                </p:cTn>
                              </p:par>
                            </p:childTnLst>
                          </p:cTn>
                        </p:par>
                        <p:par>
                          <p:cTn id="8" fill="hold" nodeType="afterGroup">
                            <p:stCondLst>
                              <p:cond delay="7000"/>
                            </p:stCondLst>
                            <p:childTnLst>
                              <p:par>
                                <p:cTn id="9" presetID="4"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Контейнер за номер на слайда 3">
            <a:extLst>
              <a:ext uri="{FF2B5EF4-FFF2-40B4-BE49-F238E27FC236}">
                <a16:creationId xmlns:a16="http://schemas.microsoft.com/office/drawing/2014/main" id="{8BB460AF-6AA7-A22B-9ACE-547B089DA50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A0D91FF-D6E5-4167-A06E-907E381928B5}" type="slidenum">
              <a:rPr lang="en-GB" altLang="bg-BG"/>
              <a:pPr/>
              <a:t>31</a:t>
            </a:fld>
            <a:endParaRPr lang="en-GB" altLang="bg-BG"/>
          </a:p>
        </p:txBody>
      </p:sp>
      <p:sp>
        <p:nvSpPr>
          <p:cNvPr id="6" name="Текстово поле 5">
            <a:extLst>
              <a:ext uri="{FF2B5EF4-FFF2-40B4-BE49-F238E27FC236}">
                <a16:creationId xmlns:a16="http://schemas.microsoft.com/office/drawing/2014/main" id="{A2172AFB-58EB-9B0D-16B8-176724D509A5}"/>
              </a:ext>
            </a:extLst>
          </p:cNvPr>
          <p:cNvSpPr txBox="1"/>
          <p:nvPr/>
        </p:nvSpPr>
        <p:spPr>
          <a:xfrm>
            <a:off x="6345238" y="1370013"/>
            <a:ext cx="5178425" cy="4135437"/>
          </a:xfrm>
          <a:prstGeom prst="rect">
            <a:avLst/>
          </a:prstGeom>
          <a:noFill/>
        </p:spPr>
        <p:txBody>
          <a:bodyPr>
            <a:spAutoFit/>
          </a:bodyPr>
          <a:lstStyle/>
          <a:p>
            <a:pPr indent="457200" algn="just" fontAlgn="auto">
              <a:lnSpc>
                <a:spcPct val="107000"/>
              </a:lnSpc>
              <a:spcBef>
                <a:spcPts val="0"/>
              </a:spcBef>
              <a:spcAft>
                <a:spcPts val="800"/>
              </a:spcAft>
              <a:defRPr/>
            </a:pPr>
            <a:r>
              <a:rPr lang="ru-RU" kern="100" dirty="0">
                <a:ea typeface="Calibri" panose="020F0502020204030204" pitchFamily="34" charset="0"/>
                <a:cs typeface="Times New Roman" panose="02020603050405020304" pitchFamily="18" charset="0"/>
              </a:rPr>
              <a:t>Мобилизационното назначение на запасните се дава от структурите на ЦВО /военните окръжия, чрез връчване на повиквателна заповед.</a:t>
            </a:r>
          </a:p>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а) Запасните с мобилизационно назначение имат готовност за изпълнение на задачи при обявяване  на положение на война или на военно положение в съответствие с получената повиквателна заповед. </a:t>
            </a:r>
          </a:p>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б) Запасните без мобилизационно назначение имат готовност за изпълнение на задачи във военно време след получаване на повиквателна заповед. </a:t>
            </a: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8611" name="Text Box 24">
            <a:extLst>
              <a:ext uri="{FF2B5EF4-FFF2-40B4-BE49-F238E27FC236}">
                <a16:creationId xmlns:a16="http://schemas.microsoft.com/office/drawing/2014/main" id="{43D7A219-01BD-92E5-CBAD-BB8A03D46925}"/>
              </a:ext>
            </a:extLst>
          </p:cNvPr>
          <p:cNvSpPr txBox="1">
            <a:spLocks noChangeArrowheads="1"/>
          </p:cNvSpPr>
          <p:nvPr/>
        </p:nvSpPr>
        <p:spPr bwMode="auto">
          <a:xfrm>
            <a:off x="668338" y="1000125"/>
            <a:ext cx="10942637" cy="369888"/>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spcAft>
                <a:spcPts val="600"/>
              </a:spcAft>
            </a:pPr>
            <a:r>
              <a:rPr lang="ru-RU" altLang="bg-BG" b="1">
                <a:latin typeface="Arial" panose="020B0604020202020204" pitchFamily="34" charset="0"/>
                <a:cs typeface="Times New Roman" panose="02020603050405020304" pitchFamily="18" charset="0"/>
              </a:rPr>
              <a:t>4.3. Служба в запаса</a:t>
            </a:r>
            <a:endParaRPr lang="en-US" altLang="bg-BG">
              <a:latin typeface="Arial" panose="020B0604020202020204" pitchFamily="34" charset="0"/>
              <a:cs typeface="Times New Roman" panose="02020603050405020304" pitchFamily="18" charset="0"/>
            </a:endParaRPr>
          </a:p>
        </p:txBody>
      </p:sp>
      <p:pic>
        <p:nvPicPr>
          <p:cNvPr id="68612" name="Картина 7" descr="Картина, която съдържа дрехи, военна униформа, на открито, Военна организация&#10;&#10;Описанието е генерирано автоматично">
            <a:extLst>
              <a:ext uri="{FF2B5EF4-FFF2-40B4-BE49-F238E27FC236}">
                <a16:creationId xmlns:a16="http://schemas.microsoft.com/office/drawing/2014/main" id="{77DACAF5-9AD1-E8DC-3AF2-24C791CB73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338" y="1727200"/>
            <a:ext cx="54276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Footer Placeholder 4">
            <a:extLst>
              <a:ext uri="{FF2B5EF4-FFF2-40B4-BE49-F238E27FC236}">
                <a16:creationId xmlns:a16="http://schemas.microsoft.com/office/drawing/2014/main" id="{527F764F-A174-1724-2F4B-142FC7168A4E}"/>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Контейнер за номер на слайда 3">
            <a:extLst>
              <a:ext uri="{FF2B5EF4-FFF2-40B4-BE49-F238E27FC236}">
                <a16:creationId xmlns:a16="http://schemas.microsoft.com/office/drawing/2014/main" id="{B048C6E8-4B0F-3C28-461B-AFB7F9303906}"/>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CA42B63-5705-46A3-9AB7-D8E29A3D8B92}" type="slidenum">
              <a:rPr lang="en-GB" altLang="bg-BG"/>
              <a:pPr/>
              <a:t>32</a:t>
            </a:fld>
            <a:endParaRPr lang="en-GB" altLang="bg-BG"/>
          </a:p>
        </p:txBody>
      </p:sp>
      <p:sp>
        <p:nvSpPr>
          <p:cNvPr id="70658" name="Текстово поле 5">
            <a:extLst>
              <a:ext uri="{FF2B5EF4-FFF2-40B4-BE49-F238E27FC236}">
                <a16:creationId xmlns:a16="http://schemas.microsoft.com/office/drawing/2014/main" id="{11298DC9-8ABE-3502-BDED-F61C9A5F9CF9}"/>
              </a:ext>
            </a:extLst>
          </p:cNvPr>
          <p:cNvSpPr txBox="1">
            <a:spLocks noChangeArrowheads="1"/>
          </p:cNvSpPr>
          <p:nvPr/>
        </p:nvSpPr>
        <p:spPr bwMode="auto">
          <a:xfrm>
            <a:off x="609600" y="1027113"/>
            <a:ext cx="6529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19088" algn="l"/>
              </a:tabLst>
              <a:defRPr>
                <a:solidFill>
                  <a:schemeClr val="tx1"/>
                </a:solidFill>
                <a:latin typeface="Calibri" panose="020F0502020204030204" pitchFamily="34" charset="0"/>
                <a:cs typeface="Arial" panose="020B0604020202020204" pitchFamily="34" charset="0"/>
              </a:defRPr>
            </a:lvl1pPr>
            <a:lvl2pPr marL="742950" indent="-285750">
              <a:tabLst>
                <a:tab pos="319088" algn="l"/>
              </a:tabLst>
              <a:defRPr>
                <a:solidFill>
                  <a:schemeClr val="tx1"/>
                </a:solidFill>
                <a:latin typeface="Calibri" panose="020F0502020204030204" pitchFamily="34" charset="0"/>
                <a:cs typeface="Arial" panose="020B0604020202020204" pitchFamily="34" charset="0"/>
              </a:defRPr>
            </a:lvl2pPr>
            <a:lvl3pPr marL="1143000" indent="-228600">
              <a:tabLst>
                <a:tab pos="319088" algn="l"/>
              </a:tabLst>
              <a:defRPr>
                <a:solidFill>
                  <a:schemeClr val="tx1"/>
                </a:solidFill>
                <a:latin typeface="Calibri" panose="020F0502020204030204" pitchFamily="34" charset="0"/>
                <a:cs typeface="Arial" panose="020B0604020202020204" pitchFamily="34" charset="0"/>
              </a:defRPr>
            </a:lvl3pPr>
            <a:lvl4pPr marL="1600200" indent="-228600">
              <a:tabLst>
                <a:tab pos="319088" algn="l"/>
              </a:tabLst>
              <a:defRPr>
                <a:solidFill>
                  <a:schemeClr val="tx1"/>
                </a:solidFill>
                <a:latin typeface="Calibri" panose="020F0502020204030204" pitchFamily="34" charset="0"/>
                <a:cs typeface="Arial" panose="020B0604020202020204" pitchFamily="34" charset="0"/>
              </a:defRPr>
            </a:lvl4pPr>
            <a:lvl5pPr marL="2057400" indent="-228600">
              <a:tabLst>
                <a:tab pos="319088" algn="l"/>
              </a:tabLst>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tabLst>
                <a:tab pos="319088" algn="l"/>
              </a:tabLs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tabLst>
                <a:tab pos="319088" algn="l"/>
              </a:tabLs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tabLst>
                <a:tab pos="319088" algn="l"/>
              </a:tabLs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tabLst>
                <a:tab pos="319088" algn="l"/>
              </a:tabLst>
              <a:defRPr>
                <a:solidFill>
                  <a:schemeClr val="tx1"/>
                </a:solidFill>
                <a:latin typeface="Calibri" panose="020F0502020204030204" pitchFamily="34" charset="0"/>
                <a:cs typeface="Arial" panose="020B0604020202020204" pitchFamily="34" charset="0"/>
              </a:defRPr>
            </a:lvl9pPr>
          </a:lstStyle>
          <a:p>
            <a:pPr algn="just"/>
            <a:r>
              <a:rPr lang="ru-RU" altLang="bg-BG">
                <a:latin typeface="Times New Roman" panose="02020603050405020304" pitchFamily="18" charset="0"/>
                <a:cs typeface="Times New Roman" panose="02020603050405020304" pitchFamily="18" charset="0"/>
              </a:rPr>
              <a:t> </a:t>
            </a:r>
            <a:endParaRPr lang="en-US" altLang="bg-BG"/>
          </a:p>
        </p:txBody>
      </p:sp>
      <p:pic>
        <p:nvPicPr>
          <p:cNvPr id="70659" name="Picture 18">
            <a:extLst>
              <a:ext uri="{FF2B5EF4-FFF2-40B4-BE49-F238E27FC236}">
                <a16:creationId xmlns:a16="http://schemas.microsoft.com/office/drawing/2014/main" id="{780A8CC9-DBC5-314B-60C5-18AF14D58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7300" y="3621088"/>
            <a:ext cx="3197225"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17">
            <a:extLst>
              <a:ext uri="{FF2B5EF4-FFF2-40B4-BE49-F238E27FC236}">
                <a16:creationId xmlns:a16="http://schemas.microsoft.com/office/drawing/2014/main" id="{AC3574C9-8C6B-5E00-388C-367418B90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
          <a:stretch>
            <a:fillRect/>
          </a:stretch>
        </p:blipFill>
        <p:spPr bwMode="auto">
          <a:xfrm>
            <a:off x="1312863" y="893763"/>
            <a:ext cx="6891337"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9">
            <a:extLst>
              <a:ext uri="{FF2B5EF4-FFF2-40B4-BE49-F238E27FC236}">
                <a16:creationId xmlns:a16="http://schemas.microsoft.com/office/drawing/2014/main" id="{6AABF88D-2040-C63E-8D38-46884B846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6675" y="893763"/>
            <a:ext cx="438785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Footer Placeholder 4">
            <a:extLst>
              <a:ext uri="{FF2B5EF4-FFF2-40B4-BE49-F238E27FC236}">
                <a16:creationId xmlns:a16="http://schemas.microsoft.com/office/drawing/2014/main" id="{A170BF3E-D38F-3253-5246-42C82012CB45}"/>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3">
            <a:extLst>
              <a:ext uri="{FF2B5EF4-FFF2-40B4-BE49-F238E27FC236}">
                <a16:creationId xmlns:a16="http://schemas.microsoft.com/office/drawing/2014/main" id="{8871BC0A-4747-78CC-C7B0-7C69C35FA23F}"/>
              </a:ext>
            </a:extLst>
          </p:cNvPr>
          <p:cNvSpPr>
            <a:spLocks noGrp="1"/>
          </p:cNvSpPr>
          <p:nvPr>
            <p:ph type="sldNum" sz="quarter" idx="11"/>
          </p:nvPr>
        </p:nvSpPr>
        <p:spPr bwMode="auto">
          <a:xfrm>
            <a:off x="8610600" y="6484938"/>
            <a:ext cx="3581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3108200-5150-4FDA-8037-94074649F5A8}" type="slidenum">
              <a:rPr lang="en-GB" altLang="bg-BG"/>
              <a:pPr/>
              <a:t>33</a:t>
            </a:fld>
            <a:endParaRPr lang="en-GB" altLang="bg-BG"/>
          </a:p>
        </p:txBody>
      </p:sp>
      <p:sp>
        <p:nvSpPr>
          <p:cNvPr id="72706" name="TextBox 4">
            <a:extLst>
              <a:ext uri="{FF2B5EF4-FFF2-40B4-BE49-F238E27FC236}">
                <a16:creationId xmlns:a16="http://schemas.microsoft.com/office/drawing/2014/main" id="{A3F66F6C-2DAD-6E61-23F9-7DE9D05E591E}"/>
              </a:ext>
            </a:extLst>
          </p:cNvPr>
          <p:cNvSpPr txBox="1">
            <a:spLocks noChangeArrowheads="1"/>
          </p:cNvSpPr>
          <p:nvPr/>
        </p:nvSpPr>
        <p:spPr bwMode="auto">
          <a:xfrm>
            <a:off x="3543300" y="3756025"/>
            <a:ext cx="4419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bg-BG" altLang="bg-BG" sz="2800" b="1">
                <a:solidFill>
                  <a:srgbClr val="C00000"/>
                </a:solidFill>
                <a:latin typeface="Arial" panose="020B0604020202020204" pitchFamily="34" charset="0"/>
              </a:rPr>
              <a:t>БЛАГОДАРЯ ЗА ВНИМАНИЕТО!</a:t>
            </a:r>
          </a:p>
        </p:txBody>
      </p:sp>
      <p:pic>
        <p:nvPicPr>
          <p:cNvPr id="12" name="Картина 11">
            <a:extLst>
              <a:ext uri="{FF2B5EF4-FFF2-40B4-BE49-F238E27FC236}">
                <a16:creationId xmlns:a16="http://schemas.microsoft.com/office/drawing/2014/main" id="{2078092A-B3C2-C3D6-6900-3F09472AC855}"/>
              </a:ext>
            </a:extLst>
          </p:cNvPr>
          <p:cNvPicPr>
            <a:picLocks noChangeAspect="1"/>
          </p:cNvPicPr>
          <p:nvPr/>
        </p:nvPicPr>
        <p:blipFill rotWithShape="1">
          <a:blip r:embed="rId3" cstate="print"/>
          <a:srcRect/>
          <a:stretch/>
        </p:blipFill>
        <p:spPr>
          <a:xfrm>
            <a:off x="422783" y="1411357"/>
            <a:ext cx="3854167" cy="4583987"/>
          </a:xfrm>
          <a:prstGeom prst="rect">
            <a:avLst/>
          </a:prstGeom>
          <a:ln>
            <a:noFill/>
          </a:ln>
          <a:effectLst>
            <a:softEdge rad="112500"/>
          </a:effectLst>
        </p:spPr>
      </p:pic>
      <p:pic>
        <p:nvPicPr>
          <p:cNvPr id="6" name="Картина 5">
            <a:extLst>
              <a:ext uri="{FF2B5EF4-FFF2-40B4-BE49-F238E27FC236}">
                <a16:creationId xmlns:a16="http://schemas.microsoft.com/office/drawing/2014/main" id="{D8AB861D-0313-BACF-F9C5-F3FB388FF1DE}"/>
              </a:ext>
            </a:extLst>
          </p:cNvPr>
          <p:cNvPicPr>
            <a:picLocks noChangeAspect="1"/>
          </p:cNvPicPr>
          <p:nvPr/>
        </p:nvPicPr>
        <p:blipFill>
          <a:blip r:embed="rId4" cstate="print"/>
          <a:stretch>
            <a:fillRect/>
          </a:stretch>
        </p:blipFill>
        <p:spPr>
          <a:xfrm>
            <a:off x="7388803" y="1411358"/>
            <a:ext cx="4380414" cy="4583986"/>
          </a:xfrm>
          <a:prstGeom prst="rect">
            <a:avLst/>
          </a:prstGeom>
          <a:ln>
            <a:noFill/>
          </a:ln>
          <a:effectLst>
            <a:softEdge rad="112500"/>
          </a:effectLst>
        </p:spPr>
      </p:pic>
      <p:sp>
        <p:nvSpPr>
          <p:cNvPr id="72709" name="Footer Placeholder 4">
            <a:extLst>
              <a:ext uri="{FF2B5EF4-FFF2-40B4-BE49-F238E27FC236}">
                <a16:creationId xmlns:a16="http://schemas.microsoft.com/office/drawing/2014/main" id="{2793BBAF-41F8-30ED-CD30-6152660BB3EA}"/>
              </a:ext>
            </a:extLst>
          </p:cNvPr>
          <p:cNvSpPr txBox="1">
            <a:spLocks/>
          </p:cNvSpPr>
          <p:nvPr/>
        </p:nvSpPr>
        <p:spPr bwMode="auto">
          <a:xfrm>
            <a:off x="4038600" y="6400800"/>
            <a:ext cx="4175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bg-BG" altLang="bg-BG" sz="1400" b="1" u="sng"/>
              <a:t>Национален военен университет „Васил Левски“</a:t>
            </a:r>
            <a:r>
              <a:rPr lang="bg-BG" altLang="bg-BG" sz="1400" b="1"/>
              <a:t> Некласифицирана</a:t>
            </a:r>
            <a:r>
              <a:rPr lang="ru-RU" altLang="bg-BG" sz="1400" b="1"/>
              <a:t> информация</a:t>
            </a:r>
            <a:endParaRPr lang="bg-BG" altLang="bg-BG" sz="14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FCCA13EF-5831-FEE7-F92C-AC06BCC7EEAE}"/>
              </a:ext>
            </a:extLst>
          </p:cNvPr>
          <p:cNvSpPr>
            <a:spLocks noGrp="1"/>
          </p:cNvSpPr>
          <p:nvPr>
            <p:ph type="title"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bg-BG" altLang="bg-BG"/>
          </a:p>
        </p:txBody>
      </p:sp>
      <p:sp>
        <p:nvSpPr>
          <p:cNvPr id="3" name="Content Placeholder 2">
            <a:extLst>
              <a:ext uri="{FF2B5EF4-FFF2-40B4-BE49-F238E27FC236}">
                <a16:creationId xmlns:a16="http://schemas.microsoft.com/office/drawing/2014/main" id="{3495F70C-6B6B-7ADA-162C-353D2B4383D2}"/>
              </a:ext>
            </a:extLst>
          </p:cNvPr>
          <p:cNvSpPr>
            <a:spLocks noGrp="1"/>
          </p:cNvSpPr>
          <p:nvPr>
            <p:ph sz="quarter" idx="1"/>
          </p:nvPr>
        </p:nvSpPr>
        <p:spPr>
          <a:xfrm>
            <a:off x="5556250" y="1122363"/>
            <a:ext cx="6026150" cy="4862512"/>
          </a:xfrm>
        </p:spPr>
        <p:txBody>
          <a:bodyPr/>
          <a:lstStyle/>
          <a:p>
            <a:pPr marL="0" indent="0" algn="ctr" fontAlgn="auto">
              <a:spcAft>
                <a:spcPts val="0"/>
              </a:spcAft>
              <a:buFont typeface="Arial" panose="020B0604020202020204" pitchFamily="34" charset="0"/>
              <a:buNone/>
              <a:defRPr/>
            </a:pPr>
            <a:r>
              <a:rPr lang="ru-RU" sz="3600" dirty="0"/>
              <a:t>Изисквания за приемане на военна служба</a:t>
            </a:r>
            <a:r>
              <a:rPr lang="ru-RU" dirty="0"/>
              <a:t>:</a:t>
            </a:r>
          </a:p>
          <a:p>
            <a:pPr fontAlgn="auto">
              <a:spcAft>
                <a:spcPts val="0"/>
              </a:spcAft>
              <a:defRPr/>
            </a:pPr>
            <a:r>
              <a:rPr lang="ru-RU" dirty="0"/>
              <a:t>да са пълнолетни български граждани;</a:t>
            </a:r>
          </a:p>
          <a:p>
            <a:pPr fontAlgn="auto">
              <a:spcAft>
                <a:spcPts val="0"/>
              </a:spcAft>
              <a:defRPr/>
            </a:pPr>
            <a:r>
              <a:rPr lang="ru-RU" dirty="0"/>
              <a:t>имат необходимото образование по специалността, за която кандидатстват /висше или средно/;</a:t>
            </a:r>
          </a:p>
          <a:p>
            <a:pPr fontAlgn="auto">
              <a:spcAft>
                <a:spcPts val="0"/>
              </a:spcAft>
              <a:defRPr/>
            </a:pPr>
            <a:r>
              <a:rPr lang="ru-RU" dirty="0"/>
              <a:t>не са по-възрастни от 40 години /войници/;</a:t>
            </a:r>
          </a:p>
          <a:p>
            <a:pPr fontAlgn="auto">
              <a:spcAft>
                <a:spcPts val="0"/>
              </a:spcAft>
              <a:defRPr/>
            </a:pPr>
            <a:r>
              <a:rPr lang="ru-RU" dirty="0"/>
              <a:t>годни са за военна служба;</a:t>
            </a:r>
          </a:p>
          <a:p>
            <a:pPr marL="0" indent="0" fontAlgn="auto">
              <a:spcAft>
                <a:spcPts val="0"/>
              </a:spcAft>
              <a:buFont typeface="Arial" panose="020B0604020202020204" pitchFamily="34" charset="0"/>
              <a:buNone/>
              <a:defRPr/>
            </a:pPr>
            <a:endParaRPr lang="ru-RU" dirty="0"/>
          </a:p>
          <a:p>
            <a:pPr fontAlgn="auto">
              <a:spcAft>
                <a:spcPts val="0"/>
              </a:spcAft>
              <a:defRPr/>
            </a:pPr>
            <a:endParaRPr lang="en-US" dirty="0"/>
          </a:p>
        </p:txBody>
      </p:sp>
      <p:sp>
        <p:nvSpPr>
          <p:cNvPr id="13315" name="Date Placeholder 6">
            <a:extLst>
              <a:ext uri="{FF2B5EF4-FFF2-40B4-BE49-F238E27FC236}">
                <a16:creationId xmlns:a16="http://schemas.microsoft.com/office/drawing/2014/main" id="{1540223A-53D8-1355-5661-C66EB0239924}"/>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endParaRPr lang="bg-BG" altLang="bg-BG"/>
          </a:p>
        </p:txBody>
      </p:sp>
      <p:sp>
        <p:nvSpPr>
          <p:cNvPr id="13316" name="Footer Placeholder 7">
            <a:extLst>
              <a:ext uri="{FF2B5EF4-FFF2-40B4-BE49-F238E27FC236}">
                <a16:creationId xmlns:a16="http://schemas.microsoft.com/office/drawing/2014/main" id="{097A8533-2BCC-610E-7253-08EF6E96444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endParaRPr lang="bg-BG" altLang="bg-BG"/>
          </a:p>
        </p:txBody>
      </p:sp>
      <p:sp>
        <p:nvSpPr>
          <p:cNvPr id="13317" name="Slide Number Placeholder 8">
            <a:extLst>
              <a:ext uri="{FF2B5EF4-FFF2-40B4-BE49-F238E27FC236}">
                <a16:creationId xmlns:a16="http://schemas.microsoft.com/office/drawing/2014/main" id="{E6FDA196-24B4-6AFB-CC68-50FEE3C4A6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CF80BA2-FECC-4CE1-A6D4-F5DB7D58B192}" type="slidenum">
              <a:rPr lang="bg-BG" altLang="bg-BG"/>
              <a:pPr/>
              <a:t>4</a:t>
            </a:fld>
            <a:endParaRPr lang="bg-BG" altLang="bg-BG"/>
          </a:p>
        </p:txBody>
      </p:sp>
      <p:pic>
        <p:nvPicPr>
          <p:cNvPr id="13318" name="Picture 9">
            <a:extLst>
              <a:ext uri="{FF2B5EF4-FFF2-40B4-BE49-F238E27FC236}">
                <a16:creationId xmlns:a16="http://schemas.microsoft.com/office/drawing/2014/main" id="{37B427E5-A133-EEFC-9862-59BDC38289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577975"/>
            <a:ext cx="504825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Контейнер за номер на слайда 3">
            <a:extLst>
              <a:ext uri="{FF2B5EF4-FFF2-40B4-BE49-F238E27FC236}">
                <a16:creationId xmlns:a16="http://schemas.microsoft.com/office/drawing/2014/main" id="{A58DCADB-96F6-E87B-6C74-41D877539C2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A18F278-ACCB-45A4-B936-D534E5E2A322}" type="slidenum">
              <a:rPr lang="en-GB" altLang="bg-BG"/>
              <a:pPr/>
              <a:t>5</a:t>
            </a:fld>
            <a:endParaRPr lang="en-GB" altLang="bg-BG"/>
          </a:p>
        </p:txBody>
      </p:sp>
      <p:sp>
        <p:nvSpPr>
          <p:cNvPr id="15362" name="Line 2">
            <a:extLst>
              <a:ext uri="{FF2B5EF4-FFF2-40B4-BE49-F238E27FC236}">
                <a16:creationId xmlns:a16="http://schemas.microsoft.com/office/drawing/2014/main" id="{F01DBDC2-CD92-FCF3-3643-5BD142FFB211}"/>
              </a:ext>
            </a:extLst>
          </p:cNvPr>
          <p:cNvSpPr>
            <a:spLocks noChangeShapeType="1"/>
          </p:cNvSpPr>
          <p:nvPr/>
        </p:nvSpPr>
        <p:spPr bwMode="auto">
          <a:xfrm>
            <a:off x="5218113" y="2413000"/>
            <a:ext cx="1587" cy="1588"/>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15363" name="Line 3">
            <a:extLst>
              <a:ext uri="{FF2B5EF4-FFF2-40B4-BE49-F238E27FC236}">
                <a16:creationId xmlns:a16="http://schemas.microsoft.com/office/drawing/2014/main" id="{282A339E-5930-283F-0509-78FBBFE63369}"/>
              </a:ext>
            </a:extLst>
          </p:cNvPr>
          <p:cNvSpPr>
            <a:spLocks noChangeShapeType="1"/>
          </p:cNvSpPr>
          <p:nvPr/>
        </p:nvSpPr>
        <p:spPr bwMode="auto">
          <a:xfrm>
            <a:off x="4456113" y="3602038"/>
            <a:ext cx="1587" cy="158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15364" name="Rectangle 11">
            <a:extLst>
              <a:ext uri="{FF2B5EF4-FFF2-40B4-BE49-F238E27FC236}">
                <a16:creationId xmlns:a16="http://schemas.microsoft.com/office/drawing/2014/main" id="{984C8482-582E-B2BD-0291-1FFE5469A0F0}"/>
              </a:ext>
            </a:extLst>
          </p:cNvPr>
          <p:cNvSpPr>
            <a:spLocks noChangeArrowheads="1"/>
          </p:cNvSpPr>
          <p:nvPr/>
        </p:nvSpPr>
        <p:spPr bwMode="auto">
          <a:xfrm>
            <a:off x="1524000" y="1949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bg-BG" altLang="bg-BG"/>
          </a:p>
        </p:txBody>
      </p:sp>
      <p:sp>
        <p:nvSpPr>
          <p:cNvPr id="8" name="Текстово поле 7">
            <a:extLst>
              <a:ext uri="{FF2B5EF4-FFF2-40B4-BE49-F238E27FC236}">
                <a16:creationId xmlns:a16="http://schemas.microsoft.com/office/drawing/2014/main" id="{58AA37DA-5221-C89F-99CF-D44B4B952EAE}"/>
              </a:ext>
            </a:extLst>
          </p:cNvPr>
          <p:cNvSpPr txBox="1"/>
          <p:nvPr/>
        </p:nvSpPr>
        <p:spPr>
          <a:xfrm>
            <a:off x="5218113" y="1073150"/>
            <a:ext cx="6446837" cy="3937000"/>
          </a:xfrm>
          <a:prstGeom prst="rect">
            <a:avLst/>
          </a:prstGeom>
          <a:noFill/>
        </p:spPr>
        <p:txBody>
          <a:bodyPr>
            <a:spAutoFit/>
          </a:bodyPr>
          <a:lstStyle/>
          <a:p>
            <a:pPr indent="457200" algn="just" fontAlgn="auto">
              <a:lnSpc>
                <a:spcPct val="107000"/>
              </a:lnSpc>
              <a:spcBef>
                <a:spcPts val="0"/>
              </a:spcBef>
              <a:spcAft>
                <a:spcPts val="800"/>
              </a:spcAft>
              <a:defRPr/>
            </a:pPr>
            <a:r>
              <a:rPr lang="bg-BG" kern="100" dirty="0">
                <a:ea typeface="Calibri" panose="020F0502020204030204" pitchFamily="34" charset="0"/>
                <a:cs typeface="Times New Roman" panose="02020603050405020304" pitchFamily="18" charset="0"/>
              </a:rPr>
              <a:t>- </a:t>
            </a:r>
            <a:r>
              <a:rPr lang="bg-BG" sz="2400" kern="100" dirty="0">
                <a:ea typeface="Calibri" panose="020F0502020204030204" pitchFamily="34" charset="0"/>
                <a:cs typeface="Times New Roman" panose="02020603050405020304" pitchFamily="18" charset="0"/>
              </a:rPr>
              <a:t>срещу тях няма образувано наказателно производство за умишлено престъпление от общ характер;</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2400" kern="100" dirty="0">
                <a:ea typeface="Calibri" panose="020F0502020204030204" pitchFamily="34" charset="0"/>
                <a:cs typeface="Times New Roman" panose="02020603050405020304" pitchFamily="18" charset="0"/>
              </a:rPr>
              <a:t>- нямат друго гражданство;</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2400" kern="100" dirty="0">
                <a:ea typeface="Calibri" panose="020F0502020204030204" pitchFamily="34" charset="0"/>
                <a:cs typeface="Times New Roman" panose="02020603050405020304" pitchFamily="18" charset="0"/>
              </a:rPr>
              <a:t>- не са освобождавани от военна служба поради наложено дисциплинарно наказание „уволнение”;</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2400" kern="100" dirty="0">
                <a:ea typeface="Calibri" panose="020F0502020204030204" pitchFamily="34" charset="0"/>
                <a:cs typeface="Times New Roman" panose="02020603050405020304" pitchFamily="18" charset="0"/>
              </a:rPr>
              <a:t>- покриват нормативите за физическа годност и са психологично пригодни.</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366" name="Картина 6" descr="Картина, която съдържа на открито, оръжие, трева, войска&#10;&#10;Описанието е генерирано автоматично">
            <a:extLst>
              <a:ext uri="{FF2B5EF4-FFF2-40B4-BE49-F238E27FC236}">
                <a16:creationId xmlns:a16="http://schemas.microsoft.com/office/drawing/2014/main" id="{A3DDB85F-CCFB-B009-5227-6E99AFB279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050" y="1304925"/>
            <a:ext cx="4529138"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Footer Placeholder 4">
            <a:extLst>
              <a:ext uri="{FF2B5EF4-FFF2-40B4-BE49-F238E27FC236}">
                <a16:creationId xmlns:a16="http://schemas.microsoft.com/office/drawing/2014/main" id="{942B3EFC-F517-7163-6F7A-9D2A5AF9FFAF}"/>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Контейнер за номер на слайда 3">
            <a:extLst>
              <a:ext uri="{FF2B5EF4-FFF2-40B4-BE49-F238E27FC236}">
                <a16:creationId xmlns:a16="http://schemas.microsoft.com/office/drawing/2014/main" id="{97ED0912-5CBA-9D7A-12C3-FE874F4E18B2}"/>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6295242-4FF6-4D9F-A376-C06022CA29A8}" type="slidenum">
              <a:rPr lang="en-GB" altLang="bg-BG"/>
              <a:pPr/>
              <a:t>6</a:t>
            </a:fld>
            <a:endParaRPr lang="en-GB" altLang="bg-BG"/>
          </a:p>
        </p:txBody>
      </p:sp>
      <p:sp>
        <p:nvSpPr>
          <p:cNvPr id="17410" name="Line 2">
            <a:extLst>
              <a:ext uri="{FF2B5EF4-FFF2-40B4-BE49-F238E27FC236}">
                <a16:creationId xmlns:a16="http://schemas.microsoft.com/office/drawing/2014/main" id="{0DD359D2-44FA-E3D5-BC82-41EC1DD9735A}"/>
              </a:ext>
            </a:extLst>
          </p:cNvPr>
          <p:cNvSpPr>
            <a:spLocks noChangeShapeType="1"/>
          </p:cNvSpPr>
          <p:nvPr/>
        </p:nvSpPr>
        <p:spPr bwMode="auto">
          <a:xfrm>
            <a:off x="5218113" y="2413000"/>
            <a:ext cx="1587" cy="1588"/>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17411" name="Line 3">
            <a:extLst>
              <a:ext uri="{FF2B5EF4-FFF2-40B4-BE49-F238E27FC236}">
                <a16:creationId xmlns:a16="http://schemas.microsoft.com/office/drawing/2014/main" id="{9F78E153-D1F1-9455-D018-54990963CE21}"/>
              </a:ext>
            </a:extLst>
          </p:cNvPr>
          <p:cNvSpPr>
            <a:spLocks noChangeShapeType="1"/>
          </p:cNvSpPr>
          <p:nvPr/>
        </p:nvSpPr>
        <p:spPr bwMode="auto">
          <a:xfrm>
            <a:off x="4456113" y="3602038"/>
            <a:ext cx="1587" cy="158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17412" name="Rectangle 11">
            <a:extLst>
              <a:ext uri="{FF2B5EF4-FFF2-40B4-BE49-F238E27FC236}">
                <a16:creationId xmlns:a16="http://schemas.microsoft.com/office/drawing/2014/main" id="{ADE02504-7B82-4490-3A91-D4B9A22E799B}"/>
              </a:ext>
            </a:extLst>
          </p:cNvPr>
          <p:cNvSpPr>
            <a:spLocks noChangeArrowheads="1"/>
          </p:cNvSpPr>
          <p:nvPr/>
        </p:nvSpPr>
        <p:spPr bwMode="auto">
          <a:xfrm>
            <a:off x="1524000" y="1949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bg-BG" altLang="bg-BG"/>
          </a:p>
        </p:txBody>
      </p:sp>
      <p:sp>
        <p:nvSpPr>
          <p:cNvPr id="8" name="Текстово поле 7">
            <a:extLst>
              <a:ext uri="{FF2B5EF4-FFF2-40B4-BE49-F238E27FC236}">
                <a16:creationId xmlns:a16="http://schemas.microsoft.com/office/drawing/2014/main" id="{0C5D81CE-97C5-53FA-B189-9C4761AF4E14}"/>
              </a:ext>
            </a:extLst>
          </p:cNvPr>
          <p:cNvSpPr txBox="1"/>
          <p:nvPr/>
        </p:nvSpPr>
        <p:spPr>
          <a:xfrm>
            <a:off x="5218113" y="1073150"/>
            <a:ext cx="6446837" cy="3332163"/>
          </a:xfrm>
          <a:prstGeom prst="rect">
            <a:avLst/>
          </a:prstGeom>
          <a:noFill/>
        </p:spPr>
        <p:txBody>
          <a:bodyPr>
            <a:spAutoFit/>
          </a:bodyPr>
          <a:lstStyle/>
          <a:p>
            <a:pPr indent="457200" algn="just" fontAlgn="auto">
              <a:lnSpc>
                <a:spcPct val="107000"/>
              </a:lnSpc>
              <a:spcBef>
                <a:spcPts val="0"/>
              </a:spcBef>
              <a:spcAft>
                <a:spcPts val="800"/>
              </a:spcAft>
              <a:defRP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endParaRPr lang="bg-BG" sz="2400" kern="100" dirty="0">
              <a:ea typeface="Calibri" panose="020F0502020204030204" pitchFamily="34" charset="0"/>
              <a:cs typeface="Times New Roman" panose="02020603050405020304" pitchFamily="18" charset="0"/>
            </a:endParaRPr>
          </a:p>
          <a:p>
            <a:pPr indent="457200" algn="just" fontAlgn="auto">
              <a:lnSpc>
                <a:spcPct val="107000"/>
              </a:lnSpc>
              <a:spcBef>
                <a:spcPts val="0"/>
              </a:spcBef>
              <a:spcAft>
                <a:spcPts val="800"/>
              </a:spcAft>
              <a:defRPr/>
            </a:pPr>
            <a:r>
              <a:rPr lang="bg-BG" sz="2400" kern="100" dirty="0">
                <a:ea typeface="Calibri" panose="020F0502020204030204" pitchFamily="34" charset="0"/>
                <a:cs typeface="Times New Roman" panose="02020603050405020304" pitchFamily="18" charset="0"/>
              </a:rPr>
              <a:t>Министърът на отбраната може да определи длъжности за войници (матроси), които да се заемат от лица с основно образование и длъжности за военнослужещи с двойно българско гражданство</a:t>
            </a:r>
            <a:r>
              <a:rPr lang="bg-BG" kern="100" dirty="0">
                <a:ea typeface="Calibri" panose="020F0502020204030204" pitchFamily="34" charset="0"/>
                <a:cs typeface="Times New Roman" panose="02020603050405020304" pitchFamily="18" charset="0"/>
              </a:rPr>
              <a:t>.</a:t>
            </a: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7414" name="Картина 6" descr="Картина, която съдържа на открито, оръжие, трева, войска&#10;&#10;Описанието е генерирано автоматично">
            <a:extLst>
              <a:ext uri="{FF2B5EF4-FFF2-40B4-BE49-F238E27FC236}">
                <a16:creationId xmlns:a16="http://schemas.microsoft.com/office/drawing/2014/main" id="{E6760D3F-4C99-34C3-E3B1-18FB099A6B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050" y="1304925"/>
            <a:ext cx="4529138"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Footer Placeholder 4">
            <a:extLst>
              <a:ext uri="{FF2B5EF4-FFF2-40B4-BE49-F238E27FC236}">
                <a16:creationId xmlns:a16="http://schemas.microsoft.com/office/drawing/2014/main" id="{78520CA9-DE49-1761-5D8E-D553E70A32EC}"/>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Контейнер за номер на слайда 3">
            <a:extLst>
              <a:ext uri="{FF2B5EF4-FFF2-40B4-BE49-F238E27FC236}">
                <a16:creationId xmlns:a16="http://schemas.microsoft.com/office/drawing/2014/main" id="{F13A3BC3-E2D3-DDCF-F75B-75AEE08D6E5A}"/>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7EC39EB-AAF9-4E6F-9205-84A768BC19BC}" type="slidenum">
              <a:rPr lang="en-GB" altLang="bg-BG"/>
              <a:pPr/>
              <a:t>7</a:t>
            </a:fld>
            <a:endParaRPr lang="en-GB" altLang="bg-BG"/>
          </a:p>
        </p:txBody>
      </p:sp>
      <p:sp>
        <p:nvSpPr>
          <p:cNvPr id="19458" name="Text Box 75">
            <a:extLst>
              <a:ext uri="{FF2B5EF4-FFF2-40B4-BE49-F238E27FC236}">
                <a16:creationId xmlns:a16="http://schemas.microsoft.com/office/drawing/2014/main" id="{F54A4BFF-D47E-77C5-C3BC-FE793BB22CCF}"/>
              </a:ext>
            </a:extLst>
          </p:cNvPr>
          <p:cNvSpPr txBox="1">
            <a:spLocks noChangeArrowheads="1"/>
          </p:cNvSpPr>
          <p:nvPr/>
        </p:nvSpPr>
        <p:spPr bwMode="auto">
          <a:xfrm>
            <a:off x="574675" y="2930525"/>
            <a:ext cx="1104265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lnSpc>
                <a:spcPct val="114000"/>
              </a:lnSpc>
            </a:pPr>
            <a:r>
              <a:rPr lang="bg-BG" altLang="bg-BG">
                <a:latin typeface="Arial" panose="020B0604020202020204" pitchFamily="34" charset="0"/>
              </a:rPr>
              <a:t>Кандидатите за военна служба подават своите документи за кандидатстване, след обявен конкурс за определени длъжности във</a:t>
            </a:r>
            <a:r>
              <a:rPr lang="ru-RU" altLang="bg-BG">
                <a:latin typeface="Arial" panose="020B0604020202020204" pitchFamily="34" charset="0"/>
              </a:rPr>
              <a:t> </a:t>
            </a:r>
            <a:r>
              <a:rPr lang="bg-BG" altLang="bg-BG">
                <a:latin typeface="Arial" panose="020B0604020202020204" pitchFamily="34" charset="0"/>
              </a:rPr>
              <a:t>военните окръжия по постоянен адрес</a:t>
            </a:r>
            <a:r>
              <a:rPr lang="ru-RU" altLang="bg-BG">
                <a:latin typeface="Arial" panose="020B0604020202020204" pitchFamily="34" charset="0"/>
              </a:rPr>
              <a:t>. </a:t>
            </a:r>
          </a:p>
          <a:p>
            <a:pPr algn="ctr">
              <a:lnSpc>
                <a:spcPct val="114000"/>
              </a:lnSpc>
            </a:pPr>
            <a:r>
              <a:rPr lang="bg-BG" altLang="bg-BG" sz="2400">
                <a:latin typeface="Arial" panose="020B0604020202020204" pitchFamily="34" charset="0"/>
              </a:rPr>
              <a:t>Необходими документи</a:t>
            </a:r>
            <a:r>
              <a:rPr lang="bg-BG" altLang="bg-BG">
                <a:latin typeface="Arial" panose="020B0604020202020204" pitchFamily="34" charset="0"/>
              </a:rPr>
              <a:t>:</a:t>
            </a:r>
          </a:p>
          <a:p>
            <a:pPr algn="just">
              <a:lnSpc>
                <a:spcPct val="114000"/>
              </a:lnSpc>
            </a:pPr>
            <a:r>
              <a:rPr lang="ru-RU" altLang="bg-BG">
                <a:latin typeface="Arial" panose="020B0604020202020204" pitchFamily="34" charset="0"/>
              </a:rPr>
              <a:t>- автобиография;                                                               </a:t>
            </a:r>
            <a:endParaRPr lang="en-US" altLang="bg-BG">
              <a:latin typeface="Arial" panose="020B0604020202020204" pitchFamily="34" charset="0"/>
            </a:endParaRPr>
          </a:p>
          <a:p>
            <a:pPr algn="just">
              <a:lnSpc>
                <a:spcPct val="114000"/>
              </a:lnSpc>
            </a:pPr>
            <a:r>
              <a:rPr lang="ru-RU" altLang="bg-BG">
                <a:latin typeface="Arial" panose="020B0604020202020204" pitchFamily="34" charset="0"/>
              </a:rPr>
              <a:t>- </a:t>
            </a:r>
            <a:r>
              <a:rPr lang="bg-BG" altLang="bg-BG">
                <a:latin typeface="Arial" panose="020B0604020202020204" pitchFamily="34" charset="0"/>
              </a:rPr>
              <a:t>копие на диплома за завършено </a:t>
            </a:r>
            <a:r>
              <a:rPr lang="ru-RU" altLang="bg-BG">
                <a:latin typeface="Arial" panose="020B0604020202020204" pitchFamily="34" charset="0"/>
              </a:rPr>
              <a:t>образование;</a:t>
            </a:r>
            <a:endParaRPr lang="en-US" altLang="bg-BG">
              <a:latin typeface="Arial" panose="020B0604020202020204" pitchFamily="34" charset="0"/>
            </a:endParaRPr>
          </a:p>
          <a:p>
            <a:pPr algn="just">
              <a:lnSpc>
                <a:spcPct val="114000"/>
              </a:lnSpc>
            </a:pPr>
            <a:r>
              <a:rPr lang="ru-RU" altLang="bg-BG">
                <a:latin typeface="Arial" panose="020B0604020202020204" pitchFamily="34" charset="0"/>
              </a:rPr>
              <a:t>- </a:t>
            </a:r>
            <a:r>
              <a:rPr lang="bg-BG" altLang="bg-BG">
                <a:latin typeface="Arial" panose="020B0604020202020204" pitchFamily="34" charset="0"/>
              </a:rPr>
              <a:t>копие на </a:t>
            </a:r>
            <a:r>
              <a:rPr lang="ru-RU" altLang="bg-BG">
                <a:latin typeface="Arial" panose="020B0604020202020204" pitchFamily="34" charset="0"/>
              </a:rPr>
              <a:t>документ за трудов стаж;</a:t>
            </a:r>
            <a:endParaRPr lang="en-US" altLang="bg-BG">
              <a:latin typeface="Arial" panose="020B0604020202020204" pitchFamily="34" charset="0"/>
            </a:endParaRPr>
          </a:p>
          <a:p>
            <a:pPr algn="just">
              <a:lnSpc>
                <a:spcPct val="114000"/>
              </a:lnSpc>
            </a:pPr>
            <a:r>
              <a:rPr lang="ru-RU" altLang="bg-BG">
                <a:latin typeface="Arial" panose="020B0604020202020204" pitchFamily="34" charset="0"/>
              </a:rPr>
              <a:t>- </a:t>
            </a:r>
            <a:r>
              <a:rPr lang="bg-BG" altLang="bg-BG">
                <a:latin typeface="Arial" panose="020B0604020202020204" pitchFamily="34" charset="0"/>
              </a:rPr>
              <a:t>лична амбулаторна карта с отразен актуален здравен </a:t>
            </a:r>
            <a:r>
              <a:rPr lang="ru-RU" altLang="bg-BG">
                <a:latin typeface="Arial" panose="020B0604020202020204" pitchFamily="34" charset="0"/>
              </a:rPr>
              <a:t>статус;</a:t>
            </a:r>
            <a:endParaRPr lang="en-US" altLang="bg-BG">
              <a:latin typeface="Arial" panose="020B0604020202020204" pitchFamily="34" charset="0"/>
            </a:endParaRPr>
          </a:p>
          <a:p>
            <a:pPr algn="just">
              <a:lnSpc>
                <a:spcPct val="114000"/>
              </a:lnSpc>
            </a:pPr>
            <a:r>
              <a:rPr lang="ru-RU" altLang="bg-BG">
                <a:latin typeface="Arial" panose="020B0604020202020204" pitchFamily="34" charset="0"/>
              </a:rPr>
              <a:t>- </a:t>
            </a:r>
            <a:r>
              <a:rPr lang="bg-BG" altLang="bg-BG">
                <a:latin typeface="Arial" panose="020B0604020202020204" pitchFamily="34" charset="0"/>
              </a:rPr>
              <a:t>свидетелство за съдимост /издава се служебно/</a:t>
            </a:r>
            <a:r>
              <a:rPr lang="ru-RU" altLang="bg-BG">
                <a:latin typeface="Arial" panose="020B0604020202020204" pitchFamily="34" charset="0"/>
              </a:rPr>
              <a:t>;</a:t>
            </a:r>
            <a:endParaRPr lang="en-US" altLang="bg-BG">
              <a:latin typeface="Arial" panose="020B0604020202020204" pitchFamily="34" charset="0"/>
            </a:endParaRPr>
          </a:p>
          <a:p>
            <a:pPr algn="just">
              <a:lnSpc>
                <a:spcPct val="114000"/>
              </a:lnSpc>
            </a:pPr>
            <a:r>
              <a:rPr lang="ru-RU" altLang="bg-BG">
                <a:latin typeface="Arial" panose="020B0604020202020204" pitchFamily="34" charset="0"/>
              </a:rPr>
              <a:t>- удостоверение от </a:t>
            </a:r>
            <a:r>
              <a:rPr lang="bg-BG" altLang="bg-BG">
                <a:latin typeface="Arial" panose="020B0604020202020204" pitchFamily="34" charset="0"/>
              </a:rPr>
              <a:t>регионалния център за психично здраве /психодиспансер</a:t>
            </a:r>
            <a:r>
              <a:rPr lang="ru-RU" altLang="bg-BG">
                <a:latin typeface="Arial" panose="020B0604020202020204" pitchFamily="34" charset="0"/>
              </a:rPr>
              <a:t>/;</a:t>
            </a:r>
            <a:endParaRPr lang="en-US" altLang="bg-BG">
              <a:latin typeface="Arial" panose="020B0604020202020204" pitchFamily="34" charset="0"/>
            </a:endParaRPr>
          </a:p>
          <a:p>
            <a:pPr algn="just">
              <a:lnSpc>
                <a:spcPct val="114000"/>
              </a:lnSpc>
            </a:pPr>
            <a:endParaRPr lang="en-US" altLang="bg-BG">
              <a:latin typeface="Arial" panose="020B0604020202020204" pitchFamily="34" charset="0"/>
            </a:endParaRPr>
          </a:p>
        </p:txBody>
      </p:sp>
      <p:pic>
        <p:nvPicPr>
          <p:cNvPr id="19459" name="Picture 10">
            <a:extLst>
              <a:ext uri="{FF2B5EF4-FFF2-40B4-BE49-F238E27FC236}">
                <a16:creationId xmlns:a16="http://schemas.microsoft.com/office/drawing/2014/main" id="{02426D12-FA9B-B63E-DA96-5F02CD258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266825"/>
            <a:ext cx="71882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5">
            <a:extLst>
              <a:ext uri="{FF2B5EF4-FFF2-40B4-BE49-F238E27FC236}">
                <a16:creationId xmlns:a16="http://schemas.microsoft.com/office/drawing/2014/main" id="{E0558D5C-22B9-AE2E-49D3-403D373BE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7413" y="1266825"/>
            <a:ext cx="3109912"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Footer Placeholder 4">
            <a:extLst>
              <a:ext uri="{FF2B5EF4-FFF2-40B4-BE49-F238E27FC236}">
                <a16:creationId xmlns:a16="http://schemas.microsoft.com/office/drawing/2014/main" id="{3B44C6F9-49E4-FFC7-9BCA-23227534D5B4}"/>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Контейнер за номер на слайда 3">
            <a:extLst>
              <a:ext uri="{FF2B5EF4-FFF2-40B4-BE49-F238E27FC236}">
                <a16:creationId xmlns:a16="http://schemas.microsoft.com/office/drawing/2014/main" id="{C4421588-1BD7-E036-FCA6-02E6F133BAF0}"/>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2DBB95C-06A3-4B85-AD15-C24F06CB9B31}" type="slidenum">
              <a:rPr lang="en-GB" altLang="bg-BG"/>
              <a:pPr/>
              <a:t>8</a:t>
            </a:fld>
            <a:endParaRPr lang="en-GB" altLang="bg-BG"/>
          </a:p>
        </p:txBody>
      </p:sp>
      <p:sp>
        <p:nvSpPr>
          <p:cNvPr id="21506" name="Line 2">
            <a:extLst>
              <a:ext uri="{FF2B5EF4-FFF2-40B4-BE49-F238E27FC236}">
                <a16:creationId xmlns:a16="http://schemas.microsoft.com/office/drawing/2014/main" id="{9269F56B-0981-AAA8-9EE3-690C6923A01D}"/>
              </a:ext>
            </a:extLst>
          </p:cNvPr>
          <p:cNvSpPr>
            <a:spLocks noChangeShapeType="1"/>
          </p:cNvSpPr>
          <p:nvPr/>
        </p:nvSpPr>
        <p:spPr bwMode="auto">
          <a:xfrm>
            <a:off x="5218113" y="2413000"/>
            <a:ext cx="1587" cy="1588"/>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21507" name="Line 3">
            <a:extLst>
              <a:ext uri="{FF2B5EF4-FFF2-40B4-BE49-F238E27FC236}">
                <a16:creationId xmlns:a16="http://schemas.microsoft.com/office/drawing/2014/main" id="{54891616-CB83-B791-F830-97E8972B86AC}"/>
              </a:ext>
            </a:extLst>
          </p:cNvPr>
          <p:cNvSpPr>
            <a:spLocks noChangeShapeType="1"/>
          </p:cNvSpPr>
          <p:nvPr/>
        </p:nvSpPr>
        <p:spPr bwMode="auto">
          <a:xfrm>
            <a:off x="4456113" y="3602038"/>
            <a:ext cx="1587" cy="158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sp>
        <p:nvSpPr>
          <p:cNvPr id="21508" name="Rectangle 11">
            <a:extLst>
              <a:ext uri="{FF2B5EF4-FFF2-40B4-BE49-F238E27FC236}">
                <a16:creationId xmlns:a16="http://schemas.microsoft.com/office/drawing/2014/main" id="{536E26D2-09E0-4E42-A1E6-9EFC5D3067E8}"/>
              </a:ext>
            </a:extLst>
          </p:cNvPr>
          <p:cNvSpPr>
            <a:spLocks noChangeArrowheads="1"/>
          </p:cNvSpPr>
          <p:nvPr/>
        </p:nvSpPr>
        <p:spPr bwMode="auto">
          <a:xfrm>
            <a:off x="1524000" y="1949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bg-BG" altLang="bg-BG"/>
          </a:p>
        </p:txBody>
      </p:sp>
      <p:graphicFrame>
        <p:nvGraphicFramePr>
          <p:cNvPr id="20" name="Диаграма 19">
            <a:extLst>
              <a:ext uri="{FF2B5EF4-FFF2-40B4-BE49-F238E27FC236}">
                <a16:creationId xmlns:a16="http://schemas.microsoft.com/office/drawing/2014/main" id="{08D79AFC-AFA6-859F-7850-72C7DA7E0067}"/>
              </a:ext>
            </a:extLst>
          </p:cNvPr>
          <p:cNvGraphicFramePr/>
          <p:nvPr/>
        </p:nvGraphicFramePr>
        <p:xfrm>
          <a:off x="3051908" y="1441411"/>
          <a:ext cx="5259754" cy="4321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10" name="Текстово поле 7">
            <a:extLst>
              <a:ext uri="{FF2B5EF4-FFF2-40B4-BE49-F238E27FC236}">
                <a16:creationId xmlns:a16="http://schemas.microsoft.com/office/drawing/2014/main" id="{C0F6A3E5-04CA-AA7B-EA1D-88C92C2FCD6B}"/>
              </a:ext>
            </a:extLst>
          </p:cNvPr>
          <p:cNvSpPr txBox="1">
            <a:spLocks noChangeArrowheads="1"/>
          </p:cNvSpPr>
          <p:nvPr/>
        </p:nvSpPr>
        <p:spPr bwMode="auto">
          <a:xfrm>
            <a:off x="5862638" y="1041400"/>
            <a:ext cx="5853112"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lnSpc>
                <a:spcPct val="114000"/>
              </a:lnSpc>
            </a:pPr>
            <a:r>
              <a:rPr lang="ru-RU" altLang="bg-BG">
                <a:latin typeface="Arial" panose="020B0604020202020204" pitchFamily="34" charset="0"/>
              </a:rPr>
              <a:t>При </a:t>
            </a:r>
            <a:r>
              <a:rPr lang="bg-BG" altLang="bg-BG">
                <a:latin typeface="Arial" panose="020B0604020202020204" pitchFamily="34" charset="0"/>
              </a:rPr>
              <a:t>първото посещение във военното окръжие</a:t>
            </a:r>
            <a:r>
              <a:rPr lang="ru-RU" altLang="bg-BG">
                <a:latin typeface="Arial" panose="020B0604020202020204" pitchFamily="34" charset="0"/>
              </a:rPr>
              <a:t>, кандидатът</a:t>
            </a:r>
            <a:r>
              <a:rPr lang="bg-BG" altLang="bg-BG">
                <a:latin typeface="Arial" panose="020B0604020202020204" pitchFamily="34" charset="0"/>
              </a:rPr>
              <a:t> представя следните документи:</a:t>
            </a:r>
          </a:p>
          <a:p>
            <a:pPr algn="just">
              <a:lnSpc>
                <a:spcPct val="114000"/>
              </a:lnSpc>
            </a:pPr>
            <a:r>
              <a:rPr lang="bg-BG" altLang="bg-BG">
                <a:latin typeface="Arial" panose="020B0604020202020204" pitchFamily="34" charset="0"/>
              </a:rPr>
              <a:t>- диплома за завършено образование;</a:t>
            </a:r>
          </a:p>
          <a:p>
            <a:pPr algn="just">
              <a:lnSpc>
                <a:spcPct val="114000"/>
              </a:lnSpc>
            </a:pPr>
            <a:r>
              <a:rPr lang="bg-BG" altLang="bg-BG">
                <a:latin typeface="Arial" panose="020B0604020202020204" pitchFamily="34" charset="0"/>
              </a:rPr>
              <a:t>- документ за самоличност;</a:t>
            </a:r>
          </a:p>
          <a:p>
            <a:pPr algn="just">
              <a:lnSpc>
                <a:spcPct val="114000"/>
              </a:lnSpc>
            </a:pPr>
            <a:r>
              <a:rPr lang="bg-BG" altLang="bg-BG">
                <a:latin typeface="Arial" panose="020B0604020202020204" pitchFamily="34" charset="0"/>
              </a:rPr>
              <a:t>- лична амбулаторна карта, заверена от личния лекар;</a:t>
            </a:r>
          </a:p>
          <a:p>
            <a:pPr algn="just">
              <a:lnSpc>
                <a:spcPct val="114000"/>
              </a:lnSpc>
            </a:pPr>
            <a:r>
              <a:rPr lang="bg-BG" altLang="bg-BG">
                <a:latin typeface="Arial" panose="020B0604020202020204" pitchFamily="34" charset="0"/>
              </a:rPr>
              <a:t> На място се попълва </a:t>
            </a:r>
            <a:r>
              <a:rPr lang="bg-BG" altLang="bg-BG" b="1">
                <a:latin typeface="Arial" panose="020B0604020202020204" pitchFamily="34" charset="0"/>
              </a:rPr>
              <a:t>заявление</a:t>
            </a:r>
            <a:r>
              <a:rPr lang="bg-BG" altLang="bg-BG">
                <a:latin typeface="Arial" panose="020B0604020202020204" pitchFamily="34" charset="0"/>
              </a:rPr>
              <a:t> за кандидатстване.</a:t>
            </a:r>
          </a:p>
          <a:p>
            <a:pPr algn="just">
              <a:lnSpc>
                <a:spcPct val="114000"/>
              </a:lnSpc>
            </a:pPr>
            <a:r>
              <a:rPr lang="bg-BG" altLang="bg-BG">
                <a:latin typeface="Arial" panose="020B0604020202020204" pitchFamily="34" charset="0"/>
              </a:rPr>
              <a:t>След това получава направления за медицински прегледи за Военно медицинска </a:t>
            </a:r>
            <a:r>
              <a:rPr lang="ru-RU" altLang="bg-BG">
                <a:latin typeface="Arial" panose="020B0604020202020204" pitchFamily="34" charset="0"/>
              </a:rPr>
              <a:t>академия /ВМА/ и нейните филиали. </a:t>
            </a:r>
          </a:p>
          <a:p>
            <a:pPr algn="just">
              <a:lnSpc>
                <a:spcPct val="114000"/>
              </a:lnSpc>
            </a:pPr>
            <a:r>
              <a:rPr lang="ru-RU" altLang="bg-BG">
                <a:latin typeface="Arial" panose="020B0604020202020204" pitchFamily="34" charset="0"/>
                <a:cs typeface="Times New Roman" panose="02020603050405020304" pitchFamily="18" charset="0"/>
              </a:rPr>
              <a:t>При следващо явяване се п</a:t>
            </a:r>
            <a:r>
              <a:rPr lang="bg-BG" altLang="bg-BG">
                <a:latin typeface="Arial" panose="020B0604020202020204" pitchFamily="34" charset="0"/>
                <a:cs typeface="Times New Roman" panose="02020603050405020304" pitchFamily="18" charset="0"/>
              </a:rPr>
              <a:t>опълват</a:t>
            </a:r>
            <a:r>
              <a:rPr lang="ru-RU" altLang="bg-BG">
                <a:latin typeface="Arial" panose="020B0604020202020204" pitchFamily="34" charset="0"/>
                <a:cs typeface="Times New Roman" panose="02020603050405020304" pitchFamily="18" charset="0"/>
              </a:rPr>
              <a:t> </a:t>
            </a:r>
            <a:r>
              <a:rPr lang="bg-BG" altLang="bg-BG">
                <a:latin typeface="Arial" panose="020B0604020202020204" pitchFamily="34" charset="0"/>
                <a:cs typeface="Times New Roman" panose="02020603050405020304" pitchFamily="18" charset="0"/>
              </a:rPr>
              <a:t>останалите документи /</a:t>
            </a:r>
            <a:r>
              <a:rPr lang="ru-RU" altLang="bg-BG">
                <a:latin typeface="Arial" panose="020B0604020202020204" pitchFamily="34" charset="0"/>
                <a:cs typeface="Times New Roman" panose="02020603050405020304" pitchFamily="18" charset="0"/>
              </a:rPr>
              <a:t>декларации и съгласия/.</a:t>
            </a:r>
          </a:p>
          <a:p>
            <a:pPr algn="just">
              <a:lnSpc>
                <a:spcPct val="114000"/>
              </a:lnSpc>
            </a:pPr>
            <a:r>
              <a:rPr lang="bg-BG" altLang="bg-BG">
                <a:latin typeface="Arial" panose="020B0604020202020204" pitchFamily="34" charset="0"/>
                <a:cs typeface="Times New Roman" panose="02020603050405020304" pitchFamily="18" charset="0"/>
              </a:rPr>
              <a:t>Документите на кандидата за военна служба се комплектуват и се изпращат във военните формирования за участие в конкурса за определена длъжност</a:t>
            </a:r>
            <a:r>
              <a:rPr lang="ru-RU" altLang="bg-BG">
                <a:latin typeface="Arial" panose="020B0604020202020204" pitchFamily="34" charset="0"/>
                <a:cs typeface="Times New Roman" panose="02020603050405020304" pitchFamily="18" charset="0"/>
              </a:rPr>
              <a:t>.                                                                           </a:t>
            </a:r>
            <a:endParaRPr lang="en-US" altLang="bg-BG" sz="1100">
              <a:latin typeface="Arial" panose="020B0604020202020204" pitchFamily="34" charset="0"/>
              <a:cs typeface="Times New Roman" panose="02020603050405020304" pitchFamily="18" charset="0"/>
            </a:endParaRPr>
          </a:p>
        </p:txBody>
      </p:sp>
      <p:pic>
        <p:nvPicPr>
          <p:cNvPr id="21511" name="Картина 10" descr="Картина, която съдържа човек, текст, офис принадлежности, почерк&#10;&#10;Описанието е генерирано автоматично">
            <a:extLst>
              <a:ext uri="{FF2B5EF4-FFF2-40B4-BE49-F238E27FC236}">
                <a16:creationId xmlns:a16="http://schemas.microsoft.com/office/drawing/2014/main" id="{EEE77B41-6503-497B-13D0-67ABD86132A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8800" y="2039938"/>
            <a:ext cx="4986338"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Footer Placeholder 4">
            <a:extLst>
              <a:ext uri="{FF2B5EF4-FFF2-40B4-BE49-F238E27FC236}">
                <a16:creationId xmlns:a16="http://schemas.microsoft.com/office/drawing/2014/main" id="{F19AA7EC-4D89-2B44-4F3B-D3129492F2E5}"/>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Контейнер за номер на слайда 3">
            <a:extLst>
              <a:ext uri="{FF2B5EF4-FFF2-40B4-BE49-F238E27FC236}">
                <a16:creationId xmlns:a16="http://schemas.microsoft.com/office/drawing/2014/main" id="{7159F56C-F7E3-3FD3-D6BF-59A7E487BE1D}"/>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357942B-F8A6-4913-B3FF-C2800229C43B}" type="slidenum">
              <a:rPr lang="en-GB" altLang="bg-BG"/>
              <a:pPr/>
              <a:t>9</a:t>
            </a:fld>
            <a:endParaRPr lang="en-GB" altLang="bg-BG"/>
          </a:p>
        </p:txBody>
      </p:sp>
      <p:sp>
        <p:nvSpPr>
          <p:cNvPr id="2" name="Rectangle 16">
            <a:extLst>
              <a:ext uri="{FF2B5EF4-FFF2-40B4-BE49-F238E27FC236}">
                <a16:creationId xmlns:a16="http://schemas.microsoft.com/office/drawing/2014/main" id="{88CCD89F-6123-2359-5A27-B719CFF908D0}"/>
              </a:ext>
            </a:extLst>
          </p:cNvPr>
          <p:cNvSpPr>
            <a:spLocks noChangeArrowheads="1"/>
          </p:cNvSpPr>
          <p:nvPr/>
        </p:nvSpPr>
        <p:spPr bwMode="auto">
          <a:xfrm>
            <a:off x="819150" y="798513"/>
            <a:ext cx="10761663"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lnSpc>
                <a:spcPct val="114000"/>
              </a:lnSpc>
            </a:pPr>
            <a:r>
              <a:rPr lang="bg-BG" altLang="bg-BG">
                <a:latin typeface="Arial" panose="020B0604020202020204" pitchFamily="34" charset="0"/>
              </a:rPr>
              <a:t>Комисията за провеждане на конкурса във военното формирование провежда същия при условията и по реда, определени със заповед на командира (началника) и изготвя протокол, в който класира кандидатите </a:t>
            </a:r>
            <a:r>
              <a:rPr lang="ru-RU" altLang="bg-BG">
                <a:latin typeface="Arial" panose="020B0604020202020204" pitchFamily="34" charset="0"/>
              </a:rPr>
              <a:t>за всяка </a:t>
            </a:r>
            <a:r>
              <a:rPr lang="bg-BG" altLang="bg-BG">
                <a:latin typeface="Arial" panose="020B0604020202020204" pitchFamily="34" charset="0"/>
              </a:rPr>
              <a:t>длъжност и писмено уведомява кандидатите за резултатите от класирането, като връща документите на некласираните кандидати в определен  срок след завършване на конкурса</a:t>
            </a:r>
            <a:r>
              <a:rPr lang="ru-RU" altLang="bg-BG">
                <a:latin typeface="Arial" panose="020B0604020202020204" pitchFamily="34" charset="0"/>
              </a:rPr>
              <a:t>.</a:t>
            </a:r>
            <a:endParaRPr lang="en-US" altLang="bg-BG">
              <a:latin typeface="Arial" panose="020B0604020202020204" pitchFamily="34" charset="0"/>
            </a:endParaRPr>
          </a:p>
          <a:p>
            <a:pPr algn="just">
              <a:lnSpc>
                <a:spcPct val="114000"/>
              </a:lnSpc>
            </a:pPr>
            <a:r>
              <a:rPr lang="bg-BG" altLang="bg-BG">
                <a:latin typeface="Arial" panose="020B0604020202020204" pitchFamily="34" charset="0"/>
              </a:rPr>
              <a:t>Класиралите се кандидати сключват договор за военна служба  с министъра на отбраната или с оправомощени от него длъжностни лица. Военнослужещия постъпва на служба по местоназначението си в 10-дневен срок от датата на сключване на договора за военна служба и полага военна клетва, което </a:t>
            </a:r>
            <a:r>
              <a:rPr lang="ru-RU" altLang="bg-BG">
                <a:latin typeface="Arial" panose="020B0604020202020204" pitchFamily="34" charset="0"/>
              </a:rPr>
              <a:t>се </a:t>
            </a:r>
            <a:r>
              <a:rPr lang="bg-BG" altLang="bg-BG">
                <a:latin typeface="Arial" panose="020B0604020202020204" pitchFamily="34" charset="0"/>
              </a:rPr>
              <a:t>удостоверява с подписване на клетвен лист и акт за встъпване в длъжност</a:t>
            </a:r>
            <a:r>
              <a:rPr lang="ru-RU" altLang="bg-BG">
                <a:latin typeface="Times New Roman" panose="02020603050405020304" pitchFamily="18" charset="0"/>
                <a:cs typeface="Times New Roman" panose="02020603050405020304" pitchFamily="18" charset="0"/>
              </a:rPr>
              <a:t>.</a:t>
            </a:r>
            <a:endParaRPr lang="en-US" altLang="bg-BG">
              <a:latin typeface="Times New Roman" panose="02020603050405020304" pitchFamily="18" charset="0"/>
              <a:cs typeface="Times New Roman" panose="02020603050405020304" pitchFamily="18" charset="0"/>
            </a:endParaRPr>
          </a:p>
        </p:txBody>
      </p:sp>
      <p:pic>
        <p:nvPicPr>
          <p:cNvPr id="10" name="Picture 23">
            <a:extLst>
              <a:ext uri="{FF2B5EF4-FFF2-40B4-BE49-F238E27FC236}">
                <a16:creationId xmlns:a16="http://schemas.microsoft.com/office/drawing/2014/main" id="{93C8CA6B-A921-9509-68E2-7D5D6EE2F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8475" y="4024313"/>
            <a:ext cx="40386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a:extLst>
              <a:ext uri="{FF2B5EF4-FFF2-40B4-BE49-F238E27FC236}">
                <a16:creationId xmlns:a16="http://schemas.microsoft.com/office/drawing/2014/main" id="{F12B1C69-BB97-DA67-ECF7-287E4DE76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6213" y="4024313"/>
            <a:ext cx="42672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Footer Placeholder 4">
            <a:extLst>
              <a:ext uri="{FF2B5EF4-FFF2-40B4-BE49-F238E27FC236}">
                <a16:creationId xmlns:a16="http://schemas.microsoft.com/office/drawing/2014/main" id="{5A298A2C-3DE5-E9B2-DB85-82A8C941BDA8}"/>
              </a:ext>
            </a:extLst>
          </p:cNvPr>
          <p:cNvSpPr>
            <a:spLocks noGrp="1"/>
          </p:cNvSpPr>
          <p:nvPr>
            <p:ph type="ftr" sz="quarter" idx="12"/>
          </p:nvPr>
        </p:nvSpPr>
        <p:spPr bwMode="auto">
          <a:xfrm>
            <a:off x="4038600" y="6400800"/>
            <a:ext cx="4175125"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bg-BG" altLang="bg-BG" u="sng"/>
              <a:t>Национален военен университет „Васил Левски“</a:t>
            </a:r>
            <a:r>
              <a:rPr lang="bg-BG" altLang="bg-BG"/>
              <a:t> Некласифицирана</a:t>
            </a:r>
            <a:r>
              <a:rPr lang="ru-RU" altLang="bg-BG"/>
              <a:t> информация</a:t>
            </a:r>
            <a:endParaRPr lang="bg-BG" altLang="bg-B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par>
                                <p:cTn id="10" presetID="53" presetClass="entr" presetSubtype="0" fill="hold" nodeType="withEffect">
                                  <p:stCondLst>
                                    <p:cond delay="130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ppt_w</p:attrName>
                                        </p:attrNameLst>
                                      </p:cBhvr>
                                      <p:tavLst>
                                        <p:tav tm="0">
                                          <p:val>
                                            <p:fltVal val="0"/>
                                          </p:val>
                                        </p:tav>
                                        <p:tav tm="100000">
                                          <p:val>
                                            <p:strVal val="#ppt_w"/>
                                          </p:val>
                                        </p:tav>
                                      </p:tavLst>
                                    </p:anim>
                                    <p:anim calcmode="lin" valueType="num">
                                      <p:cBhvr>
                                        <p:cTn id="13" dur="3000" fill="hold"/>
                                        <p:tgtEl>
                                          <p:spTgt spid="11"/>
                                        </p:tgtEl>
                                        <p:attrNameLst>
                                          <p:attrName>ppt_h</p:attrName>
                                        </p:attrNameLst>
                                      </p:cBhvr>
                                      <p:tavLst>
                                        <p:tav tm="0">
                                          <p:val>
                                            <p:fltVal val="0"/>
                                          </p:val>
                                        </p:tav>
                                        <p:tav tm="100000">
                                          <p:val>
                                            <p:strVal val="#ppt_h"/>
                                          </p:val>
                                        </p:tav>
                                      </p:tavLst>
                                    </p:anim>
                                    <p:animEffect transition="in" filter="fade">
                                      <p:cBhvr>
                                        <p:cTn id="14" dur="3000"/>
                                        <p:tgtEl>
                                          <p:spTgt spid="11"/>
                                        </p:tgtEl>
                                      </p:cBhvr>
                                    </p:animEffect>
                                  </p:childTnLst>
                                </p:cTn>
                              </p:par>
                              <p:par>
                                <p:cTn id="15" presetID="53" presetClass="entr" presetSubtype="0" fill="hold" nodeType="withEffect">
                                  <p:stCondLst>
                                    <p:cond delay="130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3000" fill="hold"/>
                                        <p:tgtEl>
                                          <p:spTgt spid="10"/>
                                        </p:tgtEl>
                                        <p:attrNameLst>
                                          <p:attrName>ppt_w</p:attrName>
                                        </p:attrNameLst>
                                      </p:cBhvr>
                                      <p:tavLst>
                                        <p:tav tm="0">
                                          <p:val>
                                            <p:fltVal val="0"/>
                                          </p:val>
                                        </p:tav>
                                        <p:tav tm="100000">
                                          <p:val>
                                            <p:strVal val="#ppt_w"/>
                                          </p:val>
                                        </p:tav>
                                      </p:tavLst>
                                    </p:anim>
                                    <p:anim calcmode="lin" valueType="num">
                                      <p:cBhvr>
                                        <p:cTn id="18" dur="3000" fill="hold"/>
                                        <p:tgtEl>
                                          <p:spTgt spid="10"/>
                                        </p:tgtEl>
                                        <p:attrNameLst>
                                          <p:attrName>ppt_h</p:attrName>
                                        </p:attrNameLst>
                                      </p:cBhvr>
                                      <p:tavLst>
                                        <p:tav tm="0">
                                          <p:val>
                                            <p:fltVal val="0"/>
                                          </p:val>
                                        </p:tav>
                                        <p:tav tm="100000">
                                          <p:val>
                                            <p:strVal val="#ppt_h"/>
                                          </p:val>
                                        </p:tav>
                                      </p:tavLst>
                                    </p:anim>
                                    <p:animEffect transition="in" filter="fade">
                                      <p:cBhvr>
                                        <p:cTn id="19"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тема">
  <a:themeElements>
    <a:clrScheme name="О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7919</Words>
  <Application>Microsoft Office PowerPoint</Application>
  <PresentationFormat>Widescreen</PresentationFormat>
  <Paragraphs>474</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Monotype Corsiva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5</dc:title>
  <dc:creator/>
  <cp:lastModifiedBy/>
  <cp:revision>2</cp:revision>
  <dcterms:created xsi:type="dcterms:W3CDTF">2023-09-25T12:47:21Z</dcterms:created>
  <dcterms:modified xsi:type="dcterms:W3CDTF">2023-10-25T10:55:25Z</dcterms:modified>
</cp:coreProperties>
</file>